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0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1E4960-0189-4FB7-8547-436E59AE15A8}" type="datetimeFigureOut">
              <a:rPr lang="ar-IQ" smtClean="0"/>
              <a:t>29/12/1440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9A7A2C-EA9F-4975-93A6-535EFF3621F9}" type="slidenum">
              <a:rPr lang="ar-IQ" smtClean="0"/>
              <a:t>‹#›</a:t>
            </a:fld>
            <a:endParaRPr lang="ar-IQ"/>
          </a:p>
        </p:txBody>
      </p:sp>
    </p:spTree>
    <p:extLst>
      <p:ext uri="{BB962C8B-B14F-4D97-AF65-F5344CB8AC3E}">
        <p14:creationId xmlns:p14="http://schemas.microsoft.com/office/powerpoint/2010/main" val="3003990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12C51F4-B50D-418E-A3DB-E213185D19EA}" type="slidenum">
              <a:rPr lang="en-US" sz="1200">
                <a:solidFill>
                  <a:prstClr val="black"/>
                </a:solidFill>
              </a:rPr>
              <a:pPr/>
              <a:t>9</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00C9853-8389-4CCF-B0CB-E0AEC2C0AF2B}" type="slidenum">
              <a:rPr lang="en-US" sz="1200">
                <a:solidFill>
                  <a:prstClr val="black"/>
                </a:solidFill>
              </a:rPr>
              <a:pPr/>
              <a:t>28</a:t>
            </a:fld>
            <a:endParaRPr lang="en-US" sz="1200">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46D21F8-B5E1-40BE-9D36-ADA20A90E18E}" type="slidenum">
              <a:rPr lang="en-US" sz="1200">
                <a:solidFill>
                  <a:prstClr val="black"/>
                </a:solidFill>
              </a:rPr>
              <a:pPr/>
              <a:t>32</a:t>
            </a:fld>
            <a:endParaRPr lang="en-US" sz="120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D1CD49D-FF66-4E32-BD10-A7C3C0602F1D}" type="slidenum">
              <a:rPr lang="en-US" sz="1200">
                <a:solidFill>
                  <a:prstClr val="black"/>
                </a:solidFill>
              </a:rPr>
              <a:pPr/>
              <a:t>12</a:t>
            </a:fld>
            <a:endParaRPr lang="en-US" sz="120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B1BE07E-A3BE-4892-BDCE-0912F69951F9}" type="slidenum">
              <a:rPr lang="en-US" sz="1200">
                <a:solidFill>
                  <a:prstClr val="black"/>
                </a:solidFill>
              </a:rPr>
              <a:pPr/>
              <a:t>14</a:t>
            </a:fld>
            <a:endParaRPr lang="en-US" sz="1200">
              <a:solidFill>
                <a:prstClr val="black"/>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AD2B988-097D-4ED4-B8C5-899D956DEA2E}" type="slidenum">
              <a:rPr lang="en-US" sz="1200">
                <a:solidFill>
                  <a:prstClr val="black"/>
                </a:solidFill>
              </a:rPr>
              <a:pPr/>
              <a:t>16</a:t>
            </a:fld>
            <a:endParaRPr lang="en-US" sz="120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26FCB12-D6C5-46CF-AB22-2453E60B85ED}" type="slidenum">
              <a:rPr lang="en-US" sz="1200">
                <a:solidFill>
                  <a:prstClr val="black"/>
                </a:solidFill>
              </a:rPr>
              <a:pPr/>
              <a:t>20</a:t>
            </a:fld>
            <a:endParaRPr lang="en-US" sz="120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519FEEE-3631-44BB-8904-F9916E6E3417}" type="slidenum">
              <a:rPr lang="en-US" sz="1200">
                <a:solidFill>
                  <a:prstClr val="black"/>
                </a:solidFill>
              </a:rPr>
              <a:pPr/>
              <a:t>21</a:t>
            </a:fld>
            <a:endParaRPr lang="en-US" sz="120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4B30319-91DC-4595-B59B-CC0E8B4EAE91}" type="slidenum">
              <a:rPr lang="en-US" sz="1200">
                <a:solidFill>
                  <a:prstClr val="black"/>
                </a:solidFill>
              </a:rPr>
              <a:pPr/>
              <a:t>23</a:t>
            </a:fld>
            <a:endParaRPr lang="en-US" sz="1200">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4F2C1ED-C87A-431A-8B18-7577B1345286}" type="slidenum">
              <a:rPr lang="en-US" sz="1200">
                <a:solidFill>
                  <a:prstClr val="black"/>
                </a:solidFill>
              </a:rPr>
              <a:pPr/>
              <a:t>24</a:t>
            </a:fld>
            <a:endParaRPr lang="en-US" sz="120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22AAF1D-AD29-40CC-AE3D-6A7005BD716E}" type="slidenum">
              <a:rPr lang="en-US" sz="1200">
                <a:solidFill>
                  <a:prstClr val="black"/>
                </a:solidFill>
              </a:rPr>
              <a:pPr/>
              <a:t>25</a:t>
            </a:fld>
            <a:endParaRPr lang="en-US" sz="1200">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423815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94113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98836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457200" y="2362200"/>
            <a:ext cx="8305800" cy="1295400"/>
            <a:chOff x="288" y="192"/>
            <a:chExt cx="5232" cy="816"/>
          </a:xfrm>
        </p:grpSpPr>
        <p:sp>
          <p:nvSpPr>
            <p:cNvPr id="5" name="AutoShape 7"/>
            <p:cNvSpPr>
              <a:spLocks noChangeArrowheads="1"/>
            </p:cNvSpPr>
            <p:nvPr/>
          </p:nvSpPr>
          <p:spPr bwMode="auto">
            <a:xfrm>
              <a:off x="288" y="192"/>
              <a:ext cx="5232" cy="816"/>
            </a:xfrm>
            <a:prstGeom prst="roundRect">
              <a:avLst>
                <a:gd name="adj" fmla="val 50000"/>
              </a:avLst>
            </a:prstGeom>
            <a:gradFill rotWithShape="1">
              <a:gsLst>
                <a:gs pos="0">
                  <a:schemeClr val="accent1"/>
                </a:gs>
                <a:gs pos="100000">
                  <a:schemeClr val="accent1">
                    <a:gamma/>
                    <a:shade val="40000"/>
                    <a:invGamma/>
                  </a:schemeClr>
                </a:gs>
              </a:gsLst>
              <a:lin ang="5400000" scaled="1"/>
            </a:gradFill>
            <a:ln w="9525">
              <a:noFill/>
              <a:round/>
              <a:headEnd/>
              <a:tailEnd/>
            </a:ln>
            <a:effectLst>
              <a:outerShdw dist="117088" dir="4648272" algn="ctr" rotWithShape="0">
                <a:schemeClr val="bg2">
                  <a:alpha val="50000"/>
                </a:schemeClr>
              </a:outerShdw>
            </a:effectLst>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6" name="AutoShape 8"/>
            <p:cNvSpPr>
              <a:spLocks noChangeArrowheads="1"/>
            </p:cNvSpPr>
            <p:nvPr/>
          </p:nvSpPr>
          <p:spPr bwMode="auto">
            <a:xfrm>
              <a:off x="316" y="216"/>
              <a:ext cx="5171" cy="752"/>
            </a:xfrm>
            <a:prstGeom prst="roundRect">
              <a:avLst>
                <a:gd name="adj" fmla="val 50000"/>
              </a:avLst>
            </a:prstGeom>
            <a:gradFill rotWithShape="1">
              <a:gsLst>
                <a:gs pos="0">
                  <a:schemeClr val="accent1">
                    <a:gamma/>
                    <a:shade val="46275"/>
                    <a:invGamma/>
                  </a:schemeClr>
                </a:gs>
                <a:gs pos="100000">
                  <a:schemeClr val="accent1"/>
                </a:gs>
              </a:gsLst>
              <a:lin ang="5400000" scaled="1"/>
            </a:gradFill>
            <a:ln w="9525">
              <a:noFill/>
              <a:round/>
              <a:headEnd/>
              <a:tailEnd/>
            </a:ln>
            <a:effectLst/>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7" name="Freeform 9"/>
            <p:cNvSpPr>
              <a:spLocks/>
            </p:cNvSpPr>
            <p:nvPr/>
          </p:nvSpPr>
          <p:spPr bwMode="auto">
            <a:xfrm>
              <a:off x="456" y="245"/>
              <a:ext cx="4896" cy="124"/>
            </a:xfrm>
            <a:custGeom>
              <a:avLst/>
              <a:gdLst/>
              <a:ahLst/>
              <a:cxnLst>
                <a:cxn ang="0">
                  <a:pos x="0" y="139"/>
                </a:cxn>
                <a:cxn ang="0">
                  <a:pos x="244" y="0"/>
                </a:cxn>
                <a:cxn ang="0">
                  <a:pos x="4712" y="0"/>
                </a:cxn>
                <a:cxn ang="0">
                  <a:pos x="4952" y="144"/>
                </a:cxn>
                <a:cxn ang="0">
                  <a:pos x="0" y="13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amma/>
                    <a:tint val="70588"/>
                    <a:invGamma/>
                  </a:schemeClr>
                </a:gs>
                <a:gs pos="100000">
                  <a:schemeClr val="accent1"/>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8" name="Freeform 10"/>
            <p:cNvSpPr>
              <a:spLocks/>
            </p:cNvSpPr>
            <p:nvPr/>
          </p:nvSpPr>
          <p:spPr bwMode="auto">
            <a:xfrm>
              <a:off x="450" y="342"/>
              <a:ext cx="4902" cy="98"/>
            </a:xfrm>
            <a:custGeom>
              <a:avLst/>
              <a:gdLst/>
              <a:ahLst/>
              <a:cxnLst>
                <a:cxn ang="0">
                  <a:pos x="6" y="0"/>
                </a:cxn>
                <a:cxn ang="0">
                  <a:pos x="136" y="98"/>
                </a:cxn>
                <a:cxn ang="0">
                  <a:pos x="4770" y="84"/>
                </a:cxn>
                <a:cxn ang="0">
                  <a:pos x="4902" y="6"/>
                </a:cxn>
                <a:cxn ang="0">
                  <a:pos x="6" y="0"/>
                </a:cxn>
              </a:cxnLst>
              <a:rect l="0" t="0" r="r" b="b"/>
              <a:pathLst>
                <a:path w="4902" h="98">
                  <a:moveTo>
                    <a:pt x="6" y="0"/>
                  </a:moveTo>
                  <a:cubicBezTo>
                    <a:pt x="0" y="72"/>
                    <a:pt x="45" y="97"/>
                    <a:pt x="136" y="98"/>
                  </a:cubicBezTo>
                  <a:lnTo>
                    <a:pt x="4770" y="84"/>
                  </a:lnTo>
                  <a:cubicBezTo>
                    <a:pt x="4857" y="80"/>
                    <a:pt x="4897" y="65"/>
                    <a:pt x="4902" y="6"/>
                  </a:cubicBezTo>
                  <a:lnTo>
                    <a:pt x="6" y="0"/>
                  </a:lnTo>
                  <a:close/>
                </a:path>
              </a:pathLst>
            </a:custGeom>
            <a:gradFill rotWithShape="0">
              <a:gsLst>
                <a:gs pos="0">
                  <a:schemeClr val="accent1"/>
                </a:gs>
                <a:gs pos="100000">
                  <a:schemeClr val="accent1">
                    <a:gamma/>
                    <a:shade val="58824"/>
                    <a:invGamma/>
                  </a:schemeClr>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9" name="Freeform 11"/>
            <p:cNvSpPr>
              <a:spLocks/>
            </p:cNvSpPr>
            <p:nvPr/>
          </p:nvSpPr>
          <p:spPr bwMode="auto">
            <a:xfrm flipV="1">
              <a:off x="408" y="672"/>
              <a:ext cx="4989" cy="288"/>
            </a:xfrm>
            <a:custGeom>
              <a:avLst/>
              <a:gdLst/>
              <a:ahLst/>
              <a:cxnLst>
                <a:cxn ang="0">
                  <a:pos x="0" y="139"/>
                </a:cxn>
                <a:cxn ang="0">
                  <a:pos x="244" y="0"/>
                </a:cxn>
                <a:cxn ang="0">
                  <a:pos x="4712" y="0"/>
                </a:cxn>
                <a:cxn ang="0">
                  <a:pos x="4952" y="144"/>
                </a:cxn>
                <a:cxn ang="0">
                  <a:pos x="0" y="13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s>
                <a:gs pos="100000">
                  <a:schemeClr val="accent1">
                    <a:gamma/>
                    <a:tint val="82353"/>
                    <a:invGamma/>
                  </a:schemeClr>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grpSp>
      <p:sp>
        <p:nvSpPr>
          <p:cNvPr id="10245" name="Rectangle 5"/>
          <p:cNvSpPr>
            <a:spLocks noGrp="1" noChangeArrowheads="1"/>
          </p:cNvSpPr>
          <p:nvPr>
            <p:ph type="subTitle" idx="1"/>
          </p:nvPr>
        </p:nvSpPr>
        <p:spPr>
          <a:xfrm>
            <a:off x="1371600" y="3886200"/>
            <a:ext cx="6400800" cy="1752600"/>
          </a:xfrm>
        </p:spPr>
        <p:txBody>
          <a:bodyPr/>
          <a:lstStyle>
            <a:lvl1pPr marL="0" indent="0" algn="ctr">
              <a:buFont typeface="Arial" pitchFamily="34" charset="0"/>
              <a:buNone/>
              <a:defRPr/>
            </a:lvl1pPr>
          </a:lstStyle>
          <a:p>
            <a:r>
              <a:rPr lang="en-US"/>
              <a:t>Click to edit Master subtitle style</a:t>
            </a:r>
          </a:p>
        </p:txBody>
      </p:sp>
      <p:sp>
        <p:nvSpPr>
          <p:cNvPr id="10252" name="Rectangle 12"/>
          <p:cNvSpPr>
            <a:spLocks noGrp="1" noChangeArrowheads="1"/>
          </p:cNvSpPr>
          <p:nvPr>
            <p:ph type="ctrTitle" sz="quarter"/>
          </p:nvPr>
        </p:nvSpPr>
        <p:spPr>
          <a:xfrm>
            <a:off x="685800" y="2438400"/>
            <a:ext cx="7772400" cy="1143000"/>
          </a:xfrm>
        </p:spPr>
        <p:txBody>
          <a:bodyPr/>
          <a:lstStyle>
            <a:lvl1pPr>
              <a:defRPr/>
            </a:lvl1pPr>
          </a:lstStyle>
          <a:p>
            <a:r>
              <a:rPr lang="en-US"/>
              <a:t>Click to edit Master title style</a:t>
            </a:r>
          </a:p>
        </p:txBody>
      </p:sp>
      <p:sp>
        <p:nvSpPr>
          <p:cNvPr id="10" name="Rectangle 2"/>
          <p:cNvSpPr>
            <a:spLocks noGrp="1" noChangeArrowheads="1"/>
          </p:cNvSpPr>
          <p:nvPr>
            <p:ph type="dt" sz="half" idx="10"/>
          </p:nvPr>
        </p:nvSpPr>
        <p:spPr>
          <a:xfrm>
            <a:off x="152400" y="6248400"/>
            <a:ext cx="1905000" cy="457200"/>
          </a:xfrm>
        </p:spPr>
        <p:txBody>
          <a:bodyPr/>
          <a:lstStyle>
            <a:lvl1pPr eaLnBrk="1" hangingPunct="1">
              <a:defRPr/>
            </a:lvl1pPr>
          </a:lstStyle>
          <a:p>
            <a:pPr>
              <a:defRPr/>
            </a:pPr>
            <a:endParaRPr lang="en-US">
              <a:solidFill>
                <a:srgbClr val="000000"/>
              </a:solidFill>
            </a:endParaRPr>
          </a:p>
        </p:txBody>
      </p:sp>
      <p:sp>
        <p:nvSpPr>
          <p:cNvPr id="11" name="Rectangle 3"/>
          <p:cNvSpPr>
            <a:spLocks noGrp="1" noChangeArrowheads="1"/>
          </p:cNvSpPr>
          <p:nvPr>
            <p:ph type="ftr" sz="quarter" idx="11"/>
          </p:nvPr>
        </p:nvSpPr>
        <p:spPr>
          <a:xfrm>
            <a:off x="2133600" y="6248400"/>
            <a:ext cx="4876800" cy="457200"/>
          </a:xfrm>
        </p:spPr>
        <p:txBody>
          <a:bodyPr/>
          <a:lstStyle>
            <a:lvl1pPr eaLnBrk="1" hangingPunct="1">
              <a:defRPr/>
            </a:lvl1pPr>
          </a:lstStyle>
          <a:p>
            <a:pPr>
              <a:defRPr/>
            </a:pPr>
            <a:endParaRPr lang="en-US">
              <a:solidFill>
                <a:srgbClr val="000000"/>
              </a:solidFill>
            </a:endParaRPr>
          </a:p>
        </p:txBody>
      </p:sp>
      <p:sp>
        <p:nvSpPr>
          <p:cNvPr id="12" name="Rectangle 4"/>
          <p:cNvSpPr>
            <a:spLocks noGrp="1" noChangeArrowheads="1"/>
          </p:cNvSpPr>
          <p:nvPr>
            <p:ph type="sldNum" sz="quarter" idx="12"/>
          </p:nvPr>
        </p:nvSpPr>
        <p:spPr>
          <a:xfrm>
            <a:off x="7086600" y="6248400"/>
            <a:ext cx="1905000" cy="457200"/>
          </a:xfrm>
        </p:spPr>
        <p:txBody>
          <a:bodyPr/>
          <a:lstStyle>
            <a:lvl1pPr eaLnBrk="1" hangingPunct="1">
              <a:defRPr/>
            </a:lvl1pPr>
          </a:lstStyle>
          <a:p>
            <a:pPr>
              <a:defRPr/>
            </a:pPr>
            <a:fld id="{046A8A4A-5AE7-40C5-9B88-36276546E2E9}"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98926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965FAAAB-9DD9-43B9-A985-7550011BD9B7}"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1717844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BB9F27E3-DEE4-41ED-9F0B-527AD4C85E97}"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1859807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8288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86300" y="18288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D28046F4-BD39-40F3-8066-31D2F60F9F12}"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653829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2"/>
          <p:cNvSpPr>
            <a:spLocks noGrp="1" noChangeArrowheads="1"/>
          </p:cNvSpPr>
          <p:nvPr>
            <p:ph type="sldNum" sz="quarter" idx="12"/>
          </p:nvPr>
        </p:nvSpPr>
        <p:spPr>
          <a:ln/>
        </p:spPr>
        <p:txBody>
          <a:bodyPr/>
          <a:lstStyle>
            <a:lvl1pPr>
              <a:defRPr/>
            </a:lvl1pPr>
          </a:lstStyle>
          <a:p>
            <a:pPr>
              <a:defRPr/>
            </a:pPr>
            <a:fld id="{C2B0A512-241C-4714-A825-B2823F76446D}"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278502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56C4BA26-5B31-47CB-A619-544B073882F2}"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1684481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B1ED5281-FACA-433C-AE46-098BCB5D69B4}"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2055820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19D016C8-1C92-4E68-8EEB-A71313F60FCD}"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111346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1741836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1CCC358A-3059-46E1-8D24-33C642A37823}"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213895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3B6A2931-90B6-47A8-B2A3-F62AF9CA3F69}"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3100331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68300"/>
            <a:ext cx="2076450" cy="57277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368300"/>
            <a:ext cx="607695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0"/>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2EBF3DCB-4A57-472D-A899-689BBAE1227F}" type="slidenum">
              <a:rPr lang="en-US">
                <a:solidFill>
                  <a:srgbClr val="5B87F2"/>
                </a:solidFill>
              </a:rPr>
              <a:pPr>
                <a:defRPr/>
              </a:pPr>
              <a:t>‹#›</a:t>
            </a:fld>
            <a:endParaRPr lang="en-US">
              <a:solidFill>
                <a:srgbClr val="5B87F2"/>
              </a:solidFill>
            </a:endParaRPr>
          </a:p>
        </p:txBody>
      </p:sp>
    </p:spTree>
    <p:extLst>
      <p:ext uri="{BB962C8B-B14F-4D97-AF65-F5344CB8AC3E}">
        <p14:creationId xmlns:p14="http://schemas.microsoft.com/office/powerpoint/2010/main" val="416850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20892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24007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8" name="Footer Placeholder 7"/>
          <p:cNvSpPr>
            <a:spLocks noGrp="1"/>
          </p:cNvSpPr>
          <p:nvPr>
            <p:ph type="ftr" sz="quarter" idx="11"/>
          </p:nvPr>
        </p:nvSpPr>
        <p:spPr/>
        <p:txBody>
          <a:bodyPr/>
          <a:lstStyle/>
          <a:p>
            <a:endParaRPr lang="ar-IQ">
              <a:solidFill>
                <a:srgbClr val="FFFFFF"/>
              </a:solidFill>
            </a:endParaRPr>
          </a:p>
        </p:txBody>
      </p:sp>
      <p:sp>
        <p:nvSpPr>
          <p:cNvPr id="9" name="Slide Number Placeholder 8"/>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02998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4" name="Footer Placeholder 3"/>
          <p:cNvSpPr>
            <a:spLocks noGrp="1"/>
          </p:cNvSpPr>
          <p:nvPr>
            <p:ph type="ftr" sz="quarter" idx="11"/>
          </p:nvPr>
        </p:nvSpPr>
        <p:spPr/>
        <p:txBody>
          <a:bodyPr/>
          <a:lstStyle/>
          <a:p>
            <a:endParaRPr lang="ar-IQ">
              <a:solidFill>
                <a:srgbClr val="FFFFFF"/>
              </a:solidFill>
            </a:endParaRPr>
          </a:p>
        </p:txBody>
      </p:sp>
      <p:sp>
        <p:nvSpPr>
          <p:cNvPr id="5" name="Slide Number Placeholder 4"/>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71717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3" name="Footer Placeholder 2"/>
          <p:cNvSpPr>
            <a:spLocks noGrp="1"/>
          </p:cNvSpPr>
          <p:nvPr>
            <p:ph type="ftr" sz="quarter" idx="11"/>
          </p:nvPr>
        </p:nvSpPr>
        <p:spPr/>
        <p:txBody>
          <a:bodyPr/>
          <a:lstStyle/>
          <a:p>
            <a:endParaRPr lang="ar-IQ">
              <a:solidFill>
                <a:srgbClr val="FFFFFF"/>
              </a:solidFill>
            </a:endParaRPr>
          </a:p>
        </p:txBody>
      </p:sp>
      <p:sp>
        <p:nvSpPr>
          <p:cNvPr id="4" name="Slide Number Placeholder 3"/>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403763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16040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76108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5C1D629-D37A-4542-BF0B-792E5604B8AB}" type="datetimeFigureOut">
              <a:rPr lang="ar-IQ" smtClean="0">
                <a:solidFill>
                  <a:srgbClr val="FFFFFF"/>
                </a:solidFill>
              </a:rPr>
              <a:pPr/>
              <a:t>29/12/1440</a:t>
            </a:fld>
            <a:endParaRPr lang="ar-IQ">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8B5B2E6-1B9C-479C-B909-9C50A20827D0}"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9225124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57200" y="304800"/>
            <a:ext cx="8305800" cy="1295400"/>
            <a:chOff x="288" y="192"/>
            <a:chExt cx="5232" cy="816"/>
          </a:xfrm>
        </p:grpSpPr>
        <p:sp>
          <p:nvSpPr>
            <p:cNvPr id="9219" name="AutoShape 3"/>
            <p:cNvSpPr>
              <a:spLocks noChangeArrowheads="1"/>
            </p:cNvSpPr>
            <p:nvPr/>
          </p:nvSpPr>
          <p:spPr bwMode="auto">
            <a:xfrm>
              <a:off x="288" y="192"/>
              <a:ext cx="5232" cy="816"/>
            </a:xfrm>
            <a:prstGeom prst="roundRect">
              <a:avLst>
                <a:gd name="adj" fmla="val 50000"/>
              </a:avLst>
            </a:prstGeom>
            <a:gradFill rotWithShape="1">
              <a:gsLst>
                <a:gs pos="0">
                  <a:schemeClr val="accent1"/>
                </a:gs>
                <a:gs pos="100000">
                  <a:schemeClr val="accent1">
                    <a:gamma/>
                    <a:shade val="40000"/>
                    <a:invGamma/>
                  </a:schemeClr>
                </a:gs>
              </a:gsLst>
              <a:lin ang="5400000" scaled="1"/>
            </a:gradFill>
            <a:ln w="9525">
              <a:noFill/>
              <a:round/>
              <a:headEnd/>
              <a:tailEnd/>
            </a:ln>
            <a:effectLst>
              <a:outerShdw dist="117088" dir="4648272" algn="ctr" rotWithShape="0">
                <a:schemeClr val="bg2">
                  <a:alpha val="50000"/>
                </a:schemeClr>
              </a:outerShdw>
            </a:effectLst>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9220" name="AutoShape 4"/>
            <p:cNvSpPr>
              <a:spLocks noChangeArrowheads="1"/>
            </p:cNvSpPr>
            <p:nvPr/>
          </p:nvSpPr>
          <p:spPr bwMode="auto">
            <a:xfrm>
              <a:off x="316" y="216"/>
              <a:ext cx="5171" cy="752"/>
            </a:xfrm>
            <a:prstGeom prst="roundRect">
              <a:avLst>
                <a:gd name="adj" fmla="val 50000"/>
              </a:avLst>
            </a:prstGeom>
            <a:gradFill rotWithShape="1">
              <a:gsLst>
                <a:gs pos="0">
                  <a:schemeClr val="accent1">
                    <a:gamma/>
                    <a:shade val="46275"/>
                    <a:invGamma/>
                  </a:schemeClr>
                </a:gs>
                <a:gs pos="100000">
                  <a:schemeClr val="accent1"/>
                </a:gs>
              </a:gsLst>
              <a:lin ang="5400000" scaled="1"/>
            </a:gradFill>
            <a:ln w="9525">
              <a:noFill/>
              <a:round/>
              <a:headEnd/>
              <a:tailEnd/>
            </a:ln>
            <a:effectLst/>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9221" name="Freeform 5"/>
            <p:cNvSpPr>
              <a:spLocks/>
            </p:cNvSpPr>
            <p:nvPr/>
          </p:nvSpPr>
          <p:spPr bwMode="auto">
            <a:xfrm>
              <a:off x="456" y="245"/>
              <a:ext cx="4896" cy="124"/>
            </a:xfrm>
            <a:custGeom>
              <a:avLst/>
              <a:gdLst/>
              <a:ahLst/>
              <a:cxnLst>
                <a:cxn ang="0">
                  <a:pos x="0" y="139"/>
                </a:cxn>
                <a:cxn ang="0">
                  <a:pos x="244" y="0"/>
                </a:cxn>
                <a:cxn ang="0">
                  <a:pos x="4712" y="0"/>
                </a:cxn>
                <a:cxn ang="0">
                  <a:pos x="4952" y="144"/>
                </a:cxn>
                <a:cxn ang="0">
                  <a:pos x="0" y="13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amma/>
                    <a:tint val="70588"/>
                    <a:invGamma/>
                  </a:schemeClr>
                </a:gs>
                <a:gs pos="100000">
                  <a:schemeClr val="accent1"/>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9222" name="Freeform 6"/>
            <p:cNvSpPr>
              <a:spLocks/>
            </p:cNvSpPr>
            <p:nvPr/>
          </p:nvSpPr>
          <p:spPr bwMode="auto">
            <a:xfrm>
              <a:off x="450" y="342"/>
              <a:ext cx="4902" cy="98"/>
            </a:xfrm>
            <a:custGeom>
              <a:avLst/>
              <a:gdLst/>
              <a:ahLst/>
              <a:cxnLst>
                <a:cxn ang="0">
                  <a:pos x="6" y="0"/>
                </a:cxn>
                <a:cxn ang="0">
                  <a:pos x="136" y="98"/>
                </a:cxn>
                <a:cxn ang="0">
                  <a:pos x="4770" y="84"/>
                </a:cxn>
                <a:cxn ang="0">
                  <a:pos x="4902" y="6"/>
                </a:cxn>
                <a:cxn ang="0">
                  <a:pos x="6" y="0"/>
                </a:cxn>
              </a:cxnLst>
              <a:rect l="0" t="0" r="r" b="b"/>
              <a:pathLst>
                <a:path w="4902" h="98">
                  <a:moveTo>
                    <a:pt x="6" y="0"/>
                  </a:moveTo>
                  <a:cubicBezTo>
                    <a:pt x="0" y="72"/>
                    <a:pt x="45" y="97"/>
                    <a:pt x="136" y="98"/>
                  </a:cubicBezTo>
                  <a:lnTo>
                    <a:pt x="4770" y="84"/>
                  </a:lnTo>
                  <a:cubicBezTo>
                    <a:pt x="4857" y="80"/>
                    <a:pt x="4897" y="65"/>
                    <a:pt x="4902" y="6"/>
                  </a:cubicBezTo>
                  <a:lnTo>
                    <a:pt x="6" y="0"/>
                  </a:lnTo>
                  <a:close/>
                </a:path>
              </a:pathLst>
            </a:custGeom>
            <a:gradFill rotWithShape="0">
              <a:gsLst>
                <a:gs pos="0">
                  <a:schemeClr val="accent1"/>
                </a:gs>
                <a:gs pos="100000">
                  <a:schemeClr val="accent1">
                    <a:gamma/>
                    <a:shade val="58824"/>
                    <a:invGamma/>
                  </a:schemeClr>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sp>
          <p:nvSpPr>
            <p:cNvPr id="9223" name="Freeform 7"/>
            <p:cNvSpPr>
              <a:spLocks/>
            </p:cNvSpPr>
            <p:nvPr/>
          </p:nvSpPr>
          <p:spPr bwMode="auto">
            <a:xfrm flipV="1">
              <a:off x="408" y="672"/>
              <a:ext cx="4989" cy="288"/>
            </a:xfrm>
            <a:custGeom>
              <a:avLst/>
              <a:gdLst/>
              <a:ahLst/>
              <a:cxnLst>
                <a:cxn ang="0">
                  <a:pos x="0" y="139"/>
                </a:cxn>
                <a:cxn ang="0">
                  <a:pos x="244" y="0"/>
                </a:cxn>
                <a:cxn ang="0">
                  <a:pos x="4712" y="0"/>
                </a:cxn>
                <a:cxn ang="0">
                  <a:pos x="4952" y="144"/>
                </a:cxn>
                <a:cxn ang="0">
                  <a:pos x="0" y="13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s>
                <a:gs pos="100000">
                  <a:schemeClr val="accent1">
                    <a:gamma/>
                    <a:tint val="82353"/>
                    <a:invGamma/>
                  </a:schemeClr>
                </a:gs>
              </a:gsLst>
              <a:lin ang="5400000" scaled="1"/>
            </a:gradFill>
            <a:ln w="9525">
              <a:noFill/>
              <a:round/>
              <a:headEnd/>
              <a:tailEnd/>
            </a:ln>
          </p:spPr>
          <p:txBody>
            <a:bodyPr wrap="none" anchor="ctr"/>
            <a:lstStyle/>
            <a:p>
              <a:pPr algn="l" rtl="0" eaLnBrk="0" fontAlgn="base" hangingPunct="0">
                <a:spcBef>
                  <a:spcPct val="0"/>
                </a:spcBef>
                <a:spcAft>
                  <a:spcPct val="0"/>
                </a:spcAft>
                <a:defRPr/>
              </a:pPr>
              <a:endParaRPr lang="ar-IQ" sz="2400">
                <a:solidFill>
                  <a:srgbClr val="000000"/>
                </a:solidFill>
                <a:ea typeface="MS PGothic" pitchFamily="34" charset="-128"/>
              </a:endParaRPr>
            </a:p>
          </p:txBody>
        </p:sp>
      </p:grpSp>
      <p:sp>
        <p:nvSpPr>
          <p:cNvPr id="1027" name="Rectangle 8"/>
          <p:cNvSpPr>
            <a:spLocks noGrp="1" noChangeArrowheads="1"/>
          </p:cNvSpPr>
          <p:nvPr>
            <p:ph type="title"/>
          </p:nvPr>
        </p:nvSpPr>
        <p:spPr bwMode="auto">
          <a:xfrm>
            <a:off x="685800" y="3683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9"/>
          <p:cNvSpPr>
            <a:spLocks noGrp="1" noChangeArrowheads="1"/>
          </p:cNvSpPr>
          <p:nvPr>
            <p:ph type="body" idx="1"/>
          </p:nvPr>
        </p:nvSpPr>
        <p:spPr bwMode="auto">
          <a:xfrm>
            <a:off x="457200" y="1828800"/>
            <a:ext cx="8305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6" name="Rectangle 10"/>
          <p:cNvSpPr>
            <a:spLocks noGrp="1" noChangeArrowheads="1"/>
          </p:cNvSpPr>
          <p:nvPr>
            <p:ph type="dt" sz="half" idx="2"/>
          </p:nvPr>
        </p:nvSpPr>
        <p:spPr bwMode="auto">
          <a:xfrm>
            <a:off x="533400" y="63246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lgn="l" rtl="0" eaLnBrk="0" fontAlgn="base" hangingPunct="0">
              <a:spcBef>
                <a:spcPct val="0"/>
              </a:spcBef>
              <a:spcAft>
                <a:spcPct val="0"/>
              </a:spcAft>
              <a:defRPr/>
            </a:pPr>
            <a:endParaRPr lang="en-US">
              <a:solidFill>
                <a:srgbClr val="000000"/>
              </a:solidFill>
              <a:ea typeface="MS PGothic" pitchFamily="34" charset="-128"/>
            </a:endParaRPr>
          </a:p>
        </p:txBody>
      </p:sp>
      <p:sp>
        <p:nvSpPr>
          <p:cNvPr id="9227" name="Rectangle 11"/>
          <p:cNvSpPr>
            <a:spLocks noGrp="1" noChangeArrowheads="1"/>
          </p:cNvSpPr>
          <p:nvPr>
            <p:ph type="ftr" sz="quarter" idx="3"/>
          </p:nvPr>
        </p:nvSpPr>
        <p:spPr bwMode="auto">
          <a:xfrm>
            <a:off x="2590800" y="6324600"/>
            <a:ext cx="381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rtl="0" eaLnBrk="0" fontAlgn="base" hangingPunct="0">
              <a:spcBef>
                <a:spcPct val="0"/>
              </a:spcBef>
              <a:spcAft>
                <a:spcPct val="0"/>
              </a:spcAft>
              <a:defRPr/>
            </a:pPr>
            <a:endParaRPr lang="en-US">
              <a:solidFill>
                <a:srgbClr val="000000"/>
              </a:solidFill>
              <a:ea typeface="MS PGothic" pitchFamily="34" charset="-128"/>
            </a:endParaRPr>
          </a:p>
        </p:txBody>
      </p:sp>
      <p:sp>
        <p:nvSpPr>
          <p:cNvPr id="9228" name="Rectangle 12"/>
          <p:cNvSpPr>
            <a:spLocks noGrp="1" noChangeArrowheads="1"/>
          </p:cNvSpPr>
          <p:nvPr>
            <p:ph type="sldNum" sz="quarter" idx="4"/>
          </p:nvPr>
        </p:nvSpPr>
        <p:spPr bwMode="auto">
          <a:xfrm>
            <a:off x="6477000" y="6324600"/>
            <a:ext cx="2286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rtl="0" eaLnBrk="0" fontAlgn="base" hangingPunct="0">
              <a:spcBef>
                <a:spcPct val="0"/>
              </a:spcBef>
              <a:spcAft>
                <a:spcPct val="0"/>
              </a:spcAft>
              <a:defRPr/>
            </a:pPr>
            <a:fld id="{384A17BB-0CC0-45CA-BDFB-F3C0B4272813}" type="slidenum">
              <a:rPr lang="en-US">
                <a:solidFill>
                  <a:srgbClr val="5B87F2"/>
                </a:solidFill>
                <a:ea typeface="MS PGothic" pitchFamily="34" charset="-128"/>
              </a:rPr>
              <a:pPr rtl="0" eaLnBrk="0" fontAlgn="base" hangingPunct="0">
                <a:spcBef>
                  <a:spcPct val="0"/>
                </a:spcBef>
                <a:spcAft>
                  <a:spcPct val="0"/>
                </a:spcAft>
                <a:defRPr/>
              </a:pPr>
              <a:t>‹#›</a:t>
            </a:fld>
            <a:endParaRPr lang="en-US">
              <a:solidFill>
                <a:srgbClr val="5B87F2"/>
              </a:solidFill>
              <a:ea typeface="MS PGothic" pitchFamily="34" charset="-128"/>
            </a:endParaRPr>
          </a:p>
        </p:txBody>
      </p:sp>
    </p:spTree>
    <p:extLst>
      <p:ext uri="{BB962C8B-B14F-4D97-AF65-F5344CB8AC3E}">
        <p14:creationId xmlns:p14="http://schemas.microsoft.com/office/powerpoint/2010/main" val="2568733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folHlink"/>
        </a:buClr>
        <a:buSzPct val="120000"/>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folHlink"/>
        </a:buClr>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Font typeface="Arial" pitchFamily="34" charset="0"/>
        <a:buChar char="•"/>
        <a:defRPr sz="2000">
          <a:solidFill>
            <a:schemeClr val="tx1"/>
          </a:solidFill>
          <a:latin typeface="+mn-lt"/>
        </a:defRPr>
      </a:lvl5pPr>
      <a:lvl6pPr marL="2514600" indent="-228600" algn="l" rtl="0" fontAlgn="base">
        <a:spcBef>
          <a:spcPct val="20000"/>
        </a:spcBef>
        <a:spcAft>
          <a:spcPct val="0"/>
        </a:spcAft>
        <a:buClr>
          <a:schemeClr val="folHlink"/>
        </a:buClr>
        <a:buFont typeface="Arial" pitchFamily="34" charset="0"/>
        <a:buChar char="•"/>
        <a:defRPr sz="2000">
          <a:solidFill>
            <a:schemeClr val="tx1"/>
          </a:solidFill>
          <a:latin typeface="+mn-lt"/>
        </a:defRPr>
      </a:lvl6pPr>
      <a:lvl7pPr marL="2971800" indent="-228600" algn="l" rtl="0" fontAlgn="base">
        <a:spcBef>
          <a:spcPct val="20000"/>
        </a:spcBef>
        <a:spcAft>
          <a:spcPct val="0"/>
        </a:spcAft>
        <a:buClr>
          <a:schemeClr val="folHlink"/>
        </a:buClr>
        <a:buFont typeface="Arial" pitchFamily="34" charset="0"/>
        <a:buChar char="•"/>
        <a:defRPr sz="2000">
          <a:solidFill>
            <a:schemeClr val="tx1"/>
          </a:solidFill>
          <a:latin typeface="+mn-lt"/>
        </a:defRPr>
      </a:lvl7pPr>
      <a:lvl8pPr marL="3429000" indent="-228600" algn="l" rtl="0" fontAlgn="base">
        <a:spcBef>
          <a:spcPct val="20000"/>
        </a:spcBef>
        <a:spcAft>
          <a:spcPct val="0"/>
        </a:spcAft>
        <a:buClr>
          <a:schemeClr val="folHlink"/>
        </a:buClr>
        <a:buFont typeface="Arial" pitchFamily="34" charset="0"/>
        <a:buChar char="•"/>
        <a:defRPr sz="2000">
          <a:solidFill>
            <a:schemeClr val="tx1"/>
          </a:solidFill>
          <a:latin typeface="+mn-lt"/>
        </a:defRPr>
      </a:lvl8pPr>
      <a:lvl9pPr marL="3886200" indent="-228600" algn="l" rtl="0" fontAlgn="base">
        <a:spcBef>
          <a:spcPct val="20000"/>
        </a:spcBef>
        <a:spcAft>
          <a:spcPct val="0"/>
        </a:spcAft>
        <a:buClr>
          <a:schemeClr val="folHlink"/>
        </a:buClr>
        <a:buFont typeface="Arial" pitchFamily="34" charset="0"/>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radiology.rsnajnls.org/content/vol217/issue2/images/large/r00nv29g3d.jpeg"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Acute pancreatitis</a:t>
            </a:r>
            <a:endParaRPr lang="ar-IQ" dirty="0"/>
          </a:p>
        </p:txBody>
      </p:sp>
      <p:sp>
        <p:nvSpPr>
          <p:cNvPr id="3" name="عنصر نائب للمحتوى 2"/>
          <p:cNvSpPr>
            <a:spLocks noGrp="1"/>
          </p:cNvSpPr>
          <p:nvPr>
            <p:ph sz="quarter" idx="13"/>
          </p:nvPr>
        </p:nvSpPr>
        <p:spPr/>
        <p:txBody>
          <a:bodyPr>
            <a:noAutofit/>
          </a:bodyPr>
          <a:lstStyle/>
          <a:p>
            <a:pPr algn="l" rtl="0"/>
            <a:r>
              <a:rPr lang="en-US" sz="2000" dirty="0" smtClean="0"/>
              <a:t>defined as an acute condition presenting with abdominal pain and is usually associated with raised pancreatic enzyme levels in the blood or urine as a result of pancreatic  inflammation. Acute pancreatitis may recur.</a:t>
            </a:r>
          </a:p>
          <a:p>
            <a:pPr algn="l" rtl="0"/>
            <a:r>
              <a:rPr lang="en-US" sz="2000" dirty="0" smtClean="0"/>
              <a:t>Due to premature activation of pancreatic enzymes within the pancreas, leading to a process of </a:t>
            </a:r>
            <a:r>
              <a:rPr lang="en-US" sz="2000" dirty="0" err="1" smtClean="0"/>
              <a:t>autodigestion</a:t>
            </a:r>
            <a:r>
              <a:rPr lang="en-US" sz="2000" dirty="0" smtClean="0"/>
              <a:t>. </a:t>
            </a:r>
          </a:p>
          <a:p>
            <a:pPr algn="l" rtl="0"/>
            <a:r>
              <a:rPr lang="en-US" sz="2000" dirty="0" smtClean="0"/>
              <a:t>Anything that injures the </a:t>
            </a:r>
            <a:r>
              <a:rPr lang="en-US" sz="2000" dirty="0" err="1" smtClean="0"/>
              <a:t>acinar</a:t>
            </a:r>
            <a:r>
              <a:rPr lang="en-US" sz="2000" dirty="0" smtClean="0"/>
              <a:t> cell and impairs the secretion of zymogen granules, or damages the duct epithelium and thus delays enzymatic secretion, can trigger acute pancreatitis. Once cellular injury has been initiated, the inflammatory process can lead to pancreatic </a:t>
            </a:r>
            <a:r>
              <a:rPr lang="en-US" sz="2000" dirty="0" err="1" smtClean="0"/>
              <a:t>oedema</a:t>
            </a:r>
            <a:r>
              <a:rPr lang="en-US" sz="2000" dirty="0" smtClean="0"/>
              <a:t>, </a:t>
            </a:r>
            <a:r>
              <a:rPr lang="en-US" sz="2000" dirty="0" err="1" smtClean="0"/>
              <a:t>haemorrhage</a:t>
            </a:r>
            <a:r>
              <a:rPr lang="en-US" sz="2000" dirty="0" smtClean="0"/>
              <a:t> and, eventually, necrosis. As inflammatory mediators are released into the circulation, systemic complications can arise, such as </a:t>
            </a:r>
            <a:r>
              <a:rPr lang="en-US" sz="2000" dirty="0" err="1" smtClean="0"/>
              <a:t>haemodynamic</a:t>
            </a:r>
            <a:r>
              <a:rPr lang="en-US" sz="2000" dirty="0" smtClean="0"/>
              <a:t> instability, </a:t>
            </a:r>
            <a:r>
              <a:rPr lang="en-US" sz="2000" dirty="0" err="1" smtClean="0"/>
              <a:t>bacteraemia</a:t>
            </a:r>
            <a:r>
              <a:rPr lang="en-US" sz="2000" dirty="0" smtClean="0"/>
              <a:t> (due to translocation of gut flora), acute respiratory distress syndrome and pleural effusions, gastrointestinal </a:t>
            </a:r>
            <a:r>
              <a:rPr lang="en-US" sz="2000" dirty="0" err="1" smtClean="0"/>
              <a:t>haemorrhage</a:t>
            </a:r>
            <a:r>
              <a:rPr lang="en-US" sz="2000" dirty="0" smtClean="0"/>
              <a:t>, renal failure and disseminated intravascular coagulation (DIC).</a:t>
            </a:r>
            <a:endParaRPr lang="ar-IQ" sz="2000" dirty="0"/>
          </a:p>
        </p:txBody>
      </p:sp>
    </p:spTree>
    <p:extLst>
      <p:ext uri="{BB962C8B-B14F-4D97-AF65-F5344CB8AC3E}">
        <p14:creationId xmlns:p14="http://schemas.microsoft.com/office/powerpoint/2010/main" val="3920336957"/>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Evaluation</a:t>
            </a:r>
          </a:p>
        </p:txBody>
      </p:sp>
      <p:sp>
        <p:nvSpPr>
          <p:cNvPr id="12291" name="Rectangle 3"/>
          <p:cNvSpPr>
            <a:spLocks noGrp="1" noChangeArrowheads="1"/>
          </p:cNvSpPr>
          <p:nvPr>
            <p:ph idx="1"/>
          </p:nvPr>
        </p:nvSpPr>
        <p:spPr/>
        <p:txBody>
          <a:bodyPr>
            <a:normAutofit fontScale="85000" lnSpcReduction="20000"/>
          </a:bodyPr>
          <a:lstStyle/>
          <a:p>
            <a:r>
              <a:rPr lang="en-US" smtClean="0">
                <a:sym typeface="Symbol" pitchFamily="18" charset="2"/>
              </a:rPr>
              <a:t>Other inflammatory markers will be elevated</a:t>
            </a:r>
          </a:p>
          <a:p>
            <a:pPr lvl="1"/>
            <a:r>
              <a:rPr lang="en-US" smtClean="0">
                <a:sym typeface="Symbol" pitchFamily="18" charset="2"/>
              </a:rPr>
              <a:t>CRP, IL-6, IL-8 (studies hoping to use these markers to aid in detecting severity of disease)</a:t>
            </a:r>
          </a:p>
          <a:p>
            <a:r>
              <a:rPr lang="en-US" smtClean="0">
                <a:sym typeface="Symbol" pitchFamily="18" charset="2"/>
              </a:rPr>
              <a:t>ALT &gt; 3x normal  gallstone pancreatitis</a:t>
            </a:r>
          </a:p>
          <a:p>
            <a:pPr lvl="1"/>
            <a:r>
              <a:rPr lang="en-US" smtClean="0">
                <a:sym typeface="Symbol" pitchFamily="18" charset="2"/>
              </a:rPr>
              <a:t>(96% specific, but only 48% sensitive)</a:t>
            </a:r>
          </a:p>
          <a:p>
            <a:r>
              <a:rPr lang="en-US" smtClean="0">
                <a:sym typeface="Symbol" pitchFamily="18" charset="2"/>
              </a:rPr>
              <a:t>Depending on severity may see:</a:t>
            </a:r>
          </a:p>
          <a:p>
            <a:pPr lvl="1"/>
            <a:r>
              <a:rPr lang="en-US" smtClean="0">
                <a:sym typeface="Symbol" pitchFamily="18" charset="2"/>
              </a:rPr>
              <a:t> Ca</a:t>
            </a:r>
          </a:p>
          <a:p>
            <a:pPr lvl="1"/>
            <a:r>
              <a:rPr lang="en-US" smtClean="0">
                <a:sym typeface="Symbol" pitchFamily="18" charset="2"/>
              </a:rPr>
              <a:t> WBC</a:t>
            </a:r>
          </a:p>
          <a:p>
            <a:pPr lvl="1"/>
            <a:r>
              <a:rPr lang="en-US" smtClean="0">
                <a:sym typeface="Symbol" pitchFamily="18" charset="2"/>
              </a:rPr>
              <a:t> BUN</a:t>
            </a:r>
          </a:p>
          <a:p>
            <a:pPr lvl="1"/>
            <a:r>
              <a:rPr lang="en-US" smtClean="0">
                <a:sym typeface="Symbol" pitchFamily="18" charset="2"/>
              </a:rPr>
              <a:t>  Hct</a:t>
            </a:r>
          </a:p>
          <a:p>
            <a:pPr lvl="1"/>
            <a:r>
              <a:rPr lang="en-US" smtClean="0">
                <a:sym typeface="Symbol" pitchFamily="18" charset="2"/>
              </a:rPr>
              <a:t>  glucose</a:t>
            </a:r>
          </a:p>
          <a:p>
            <a:endParaRPr lang="en-US" smtClean="0">
              <a:sym typeface="Symbol" pitchFamily="18" charset="2"/>
            </a:endParaRPr>
          </a:p>
        </p:txBody>
      </p:sp>
    </p:spTree>
    <p:extLst>
      <p:ext uri="{BB962C8B-B14F-4D97-AF65-F5344CB8AC3E}">
        <p14:creationId xmlns:p14="http://schemas.microsoft.com/office/powerpoint/2010/main" val="4260651735"/>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Radiographic Evaluation </a:t>
            </a:r>
          </a:p>
        </p:txBody>
      </p:sp>
      <p:sp>
        <p:nvSpPr>
          <p:cNvPr id="13315" name="Rectangle 3"/>
          <p:cNvSpPr>
            <a:spLocks noGrp="1" noChangeArrowheads="1"/>
          </p:cNvSpPr>
          <p:nvPr>
            <p:ph idx="1"/>
          </p:nvPr>
        </p:nvSpPr>
        <p:spPr/>
        <p:txBody>
          <a:bodyPr/>
          <a:lstStyle/>
          <a:p>
            <a:r>
              <a:rPr lang="en-US" sz="2400" dirty="0" smtClean="0">
                <a:sym typeface="Symbol" pitchFamily="18" charset="2"/>
              </a:rPr>
              <a:t>AXR - “sentinel loop” or small bowel ileus</a:t>
            </a:r>
          </a:p>
          <a:p>
            <a:r>
              <a:rPr lang="en-US" sz="2400" dirty="0" smtClean="0">
                <a:sym typeface="Symbol" pitchFamily="18" charset="2"/>
              </a:rPr>
              <a:t>US or CT may show enlarged pancreas with stranding, abscess, fluid collections, hemorrhage, necrosis or </a:t>
            </a:r>
            <a:r>
              <a:rPr lang="en-US" sz="2400" dirty="0" err="1" smtClean="0">
                <a:sym typeface="Symbol" pitchFamily="18" charset="2"/>
              </a:rPr>
              <a:t>pseudocyst</a:t>
            </a:r>
            <a:endParaRPr lang="en-US" sz="2400" dirty="0" smtClean="0">
              <a:sym typeface="Symbol" pitchFamily="18" charset="2"/>
            </a:endParaRPr>
          </a:p>
          <a:p>
            <a:r>
              <a:rPr lang="en-US" sz="2400" dirty="0" smtClean="0">
                <a:sym typeface="Symbol" pitchFamily="18" charset="2"/>
              </a:rPr>
              <a:t>MRI/MRCP Better visualization of fluid collections</a:t>
            </a:r>
          </a:p>
          <a:p>
            <a:pPr lvl="1"/>
            <a:r>
              <a:rPr lang="en-US" sz="2400" dirty="0" smtClean="0">
                <a:sym typeface="Symbol" pitchFamily="18" charset="2"/>
              </a:rPr>
              <a:t>MRCP allows visualization of bile ducts for stones</a:t>
            </a:r>
          </a:p>
          <a:p>
            <a:pPr lvl="3"/>
            <a:r>
              <a:rPr lang="en-US" sz="2400" dirty="0" smtClean="0">
                <a:sym typeface="Symbol" pitchFamily="18" charset="2"/>
              </a:rPr>
              <a:t>Does not allow stone extraction or stent insertion</a:t>
            </a:r>
          </a:p>
        </p:txBody>
      </p:sp>
    </p:spTree>
    <p:extLst>
      <p:ext uri="{BB962C8B-B14F-4D97-AF65-F5344CB8AC3E}">
        <p14:creationId xmlns:p14="http://schemas.microsoft.com/office/powerpoint/2010/main" val="4049112030"/>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CT Scan of acute pancreatitis</a:t>
            </a:r>
          </a:p>
        </p:txBody>
      </p:sp>
      <p:sp>
        <p:nvSpPr>
          <p:cNvPr id="4" name="عنصر نائب للمحتوى 3"/>
          <p:cNvSpPr>
            <a:spLocks noGrp="1"/>
          </p:cNvSpPr>
          <p:nvPr>
            <p:ph sz="half" idx="1"/>
          </p:nvPr>
        </p:nvSpPr>
        <p:spPr/>
        <p:txBody>
          <a:bodyPr/>
          <a:lstStyle/>
          <a:p>
            <a:endParaRPr lang="ar-IQ"/>
          </a:p>
        </p:txBody>
      </p:sp>
      <p:sp>
        <p:nvSpPr>
          <p:cNvPr id="14339" name="Rectangle 3"/>
          <p:cNvSpPr>
            <a:spLocks noGrp="1" noChangeArrowheads="1"/>
          </p:cNvSpPr>
          <p:nvPr>
            <p:ph sz="half" idx="2"/>
          </p:nvPr>
        </p:nvSpPr>
        <p:spPr/>
        <p:txBody>
          <a:bodyPr/>
          <a:lstStyle/>
          <a:p>
            <a:r>
              <a:rPr lang="en-US" smtClean="0"/>
              <a:t>CT shows</a:t>
            </a:r>
          </a:p>
          <a:p>
            <a:r>
              <a:rPr lang="en-US" smtClean="0"/>
              <a:t>significant</a:t>
            </a:r>
          </a:p>
          <a:p>
            <a:r>
              <a:rPr lang="en-US" smtClean="0"/>
              <a:t>swelling</a:t>
            </a:r>
          </a:p>
          <a:p>
            <a:r>
              <a:rPr lang="en-US" smtClean="0"/>
              <a:t>and </a:t>
            </a:r>
          </a:p>
          <a:p>
            <a:r>
              <a:rPr lang="en-US" smtClean="0"/>
              <a:t>inflammation</a:t>
            </a:r>
          </a:p>
          <a:p>
            <a:r>
              <a:rPr lang="en-US" smtClean="0"/>
              <a:t>of the </a:t>
            </a:r>
          </a:p>
          <a:p>
            <a:r>
              <a:rPr lang="en-US" smtClean="0"/>
              <a:t>pancreas</a:t>
            </a:r>
          </a:p>
        </p:txBody>
      </p:sp>
      <p:pic>
        <p:nvPicPr>
          <p:cNvPr id="14341" name="Picture 8" descr="11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828800"/>
            <a:ext cx="5943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6268874"/>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Gall stone pancreatitis by ERCP</a:t>
            </a:r>
          </a:p>
        </p:txBody>
      </p:sp>
      <p:sp>
        <p:nvSpPr>
          <p:cNvPr id="3" name="عنصر نائب للمحتوى 2"/>
          <p:cNvSpPr>
            <a:spLocks noGrp="1"/>
          </p:cNvSpPr>
          <p:nvPr>
            <p:ph idx="1"/>
          </p:nvPr>
        </p:nvSpPr>
        <p:spPr/>
        <p:txBody>
          <a:bodyPr/>
          <a:lstStyle/>
          <a:p>
            <a:endParaRPr lang="ar-IQ"/>
          </a:p>
        </p:txBody>
      </p:sp>
      <p:pic>
        <p:nvPicPr>
          <p:cNvPr id="15364" name="Picture 5" descr="ERCPCP_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315987"/>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
            </a:r>
            <a:br>
              <a:rPr lang="en-US" smtClean="0"/>
            </a:br>
            <a:r>
              <a:rPr lang="en-US" smtClean="0"/>
              <a:t>Acute Pancreatitis</a:t>
            </a:r>
            <a:br>
              <a:rPr lang="en-US" smtClean="0"/>
            </a:br>
            <a:endParaRPr lang="en-US" smtClean="0"/>
          </a:p>
        </p:txBody>
      </p:sp>
      <p:sp>
        <p:nvSpPr>
          <p:cNvPr id="16387" name="Rectangle 3"/>
          <p:cNvSpPr>
            <a:spLocks noGrp="1" noChangeArrowheads="1"/>
          </p:cNvSpPr>
          <p:nvPr>
            <p:ph idx="1"/>
          </p:nvPr>
        </p:nvSpPr>
        <p:spPr/>
        <p:txBody>
          <a:bodyPr/>
          <a:lstStyle/>
          <a:p>
            <a:r>
              <a:rPr lang="en-US" smtClean="0"/>
              <a:t>Morbidity and mortality highest if necrosis present (especially if necroctic area infected)</a:t>
            </a:r>
          </a:p>
          <a:p>
            <a:pPr lvl="1"/>
            <a:r>
              <a:rPr lang="en-US" smtClean="0"/>
              <a:t>Dual phase CT scan useful for initial eval to look for necrosis </a:t>
            </a:r>
          </a:p>
          <a:p>
            <a:pPr lvl="2"/>
            <a:r>
              <a:rPr lang="en-US" smtClean="0"/>
              <a:t>However, necrosis may not be present for 48-72 hours</a:t>
            </a:r>
          </a:p>
          <a:p>
            <a:endParaRPr lang="en-US" smtClean="0"/>
          </a:p>
        </p:txBody>
      </p:sp>
    </p:spTree>
    <p:extLst>
      <p:ext uri="{BB962C8B-B14F-4D97-AF65-F5344CB8AC3E}">
        <p14:creationId xmlns:p14="http://schemas.microsoft.com/office/powerpoint/2010/main" val="1352130758"/>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Prognosis</a:t>
            </a:r>
          </a:p>
        </p:txBody>
      </p:sp>
      <p:sp>
        <p:nvSpPr>
          <p:cNvPr id="17411" name="Rectangle 3"/>
          <p:cNvSpPr>
            <a:spLocks noGrp="1" noChangeArrowheads="1"/>
          </p:cNvSpPr>
          <p:nvPr>
            <p:ph idx="1"/>
          </p:nvPr>
        </p:nvSpPr>
        <p:spPr/>
        <p:txBody>
          <a:bodyPr/>
          <a:lstStyle/>
          <a:p>
            <a:r>
              <a:rPr lang="en-US" sz="2000" dirty="0" smtClean="0"/>
              <a:t>Many different scoring systems</a:t>
            </a:r>
          </a:p>
          <a:p>
            <a:pPr lvl="1"/>
            <a:r>
              <a:rPr lang="en-US" sz="2000" dirty="0" err="1" smtClean="0"/>
              <a:t>Ranson</a:t>
            </a:r>
            <a:r>
              <a:rPr lang="en-US" sz="2000" dirty="0" smtClean="0"/>
              <a:t> (most popular &amp; always taught in med-school)</a:t>
            </a:r>
          </a:p>
          <a:p>
            <a:pPr lvl="2"/>
            <a:r>
              <a:rPr lang="en-US" sz="2000" dirty="0" smtClean="0"/>
              <a:t>No association found with score, and mortality or length of hospitalization</a:t>
            </a:r>
          </a:p>
          <a:p>
            <a:pPr lvl="1"/>
            <a:r>
              <a:rPr lang="en-US" sz="2000" dirty="0" smtClean="0"/>
              <a:t>APACHE II</a:t>
            </a:r>
          </a:p>
          <a:p>
            <a:pPr lvl="1"/>
            <a:r>
              <a:rPr lang="en-US" sz="2000" dirty="0" smtClean="0"/>
              <a:t>CT severity Index</a:t>
            </a:r>
          </a:p>
          <a:p>
            <a:pPr lvl="2"/>
            <a:r>
              <a:rPr lang="en-US" sz="2000" dirty="0" smtClean="0"/>
              <a:t>Recent studies show this to be most predictive of adverse outcomes </a:t>
            </a:r>
          </a:p>
          <a:p>
            <a:pPr lvl="3"/>
            <a:r>
              <a:rPr lang="en-US" dirty="0" smtClean="0"/>
              <a:t>CT score &gt; 5 associated with 15x mortality rate</a:t>
            </a:r>
          </a:p>
          <a:p>
            <a:pPr lvl="3"/>
            <a:r>
              <a:rPr lang="en-US" dirty="0" smtClean="0"/>
              <a:t>Problem is 1 CT study showing this was conducted 72 hours after admission (</a:t>
            </a:r>
            <a:r>
              <a:rPr lang="en-US" dirty="0" err="1" smtClean="0"/>
              <a:t>Ranson</a:t>
            </a:r>
            <a:r>
              <a:rPr lang="en-US" dirty="0" smtClean="0"/>
              <a:t>/Apache are 24 &amp; 48 hours) </a:t>
            </a:r>
          </a:p>
          <a:p>
            <a:pPr lvl="1"/>
            <a:r>
              <a:rPr lang="en-US" sz="2000" dirty="0" err="1" smtClean="0"/>
              <a:t>Imrie</a:t>
            </a:r>
            <a:r>
              <a:rPr lang="en-US" sz="2000" dirty="0" smtClean="0"/>
              <a:t> Score.</a:t>
            </a:r>
          </a:p>
        </p:txBody>
      </p:sp>
    </p:spTree>
    <p:extLst>
      <p:ext uri="{BB962C8B-B14F-4D97-AF65-F5344CB8AC3E}">
        <p14:creationId xmlns:p14="http://schemas.microsoft.com/office/powerpoint/2010/main" val="3727904204"/>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Ranson Criteria</a:t>
            </a:r>
          </a:p>
        </p:txBody>
      </p:sp>
      <p:sp>
        <p:nvSpPr>
          <p:cNvPr id="18435" name="Rectangle 3"/>
          <p:cNvSpPr>
            <a:spLocks noGrp="1" noChangeArrowheads="1"/>
          </p:cNvSpPr>
          <p:nvPr>
            <p:ph sz="half" idx="1"/>
          </p:nvPr>
        </p:nvSpPr>
        <p:spPr/>
        <p:txBody>
          <a:bodyPr/>
          <a:lstStyle/>
          <a:p>
            <a:r>
              <a:rPr lang="en-US" smtClean="0"/>
              <a:t>Admission</a:t>
            </a:r>
          </a:p>
          <a:p>
            <a:pPr lvl="1"/>
            <a:r>
              <a:rPr lang="en-US" smtClean="0"/>
              <a:t>Age &gt; 55</a:t>
            </a:r>
          </a:p>
          <a:p>
            <a:pPr lvl="1"/>
            <a:r>
              <a:rPr lang="en-US" smtClean="0"/>
              <a:t>WBC &gt; 16,000</a:t>
            </a:r>
          </a:p>
          <a:p>
            <a:pPr lvl="1"/>
            <a:r>
              <a:rPr lang="en-US" smtClean="0"/>
              <a:t>Glucose &gt; 200</a:t>
            </a:r>
          </a:p>
          <a:p>
            <a:pPr lvl="1"/>
            <a:r>
              <a:rPr lang="en-US" smtClean="0"/>
              <a:t>LDH &gt; 350</a:t>
            </a:r>
          </a:p>
          <a:p>
            <a:pPr lvl="1"/>
            <a:r>
              <a:rPr lang="en-US" smtClean="0"/>
              <a:t>AST &gt; 250</a:t>
            </a:r>
          </a:p>
          <a:p>
            <a:pPr lvl="1"/>
            <a:endParaRPr lang="en-US" smtClean="0"/>
          </a:p>
          <a:p>
            <a:pPr lvl="1"/>
            <a:endParaRPr lang="en-US" smtClean="0"/>
          </a:p>
        </p:txBody>
      </p:sp>
      <p:sp>
        <p:nvSpPr>
          <p:cNvPr id="18436" name="Rectangle 4"/>
          <p:cNvSpPr>
            <a:spLocks noGrp="1" noChangeArrowheads="1"/>
          </p:cNvSpPr>
          <p:nvPr>
            <p:ph sz="half" idx="2"/>
          </p:nvPr>
        </p:nvSpPr>
        <p:spPr/>
        <p:txBody>
          <a:bodyPr/>
          <a:lstStyle/>
          <a:p>
            <a:r>
              <a:rPr lang="en-US" smtClean="0"/>
              <a:t>During first 48 hours</a:t>
            </a:r>
          </a:p>
          <a:p>
            <a:pPr lvl="1"/>
            <a:r>
              <a:rPr lang="en-US" smtClean="0"/>
              <a:t>Hematocrit drop &gt; 10%</a:t>
            </a:r>
          </a:p>
          <a:p>
            <a:pPr lvl="1"/>
            <a:r>
              <a:rPr lang="en-US" smtClean="0"/>
              <a:t>Serum calcium &lt; 8</a:t>
            </a:r>
          </a:p>
          <a:p>
            <a:pPr lvl="1"/>
            <a:r>
              <a:rPr lang="en-US" smtClean="0"/>
              <a:t>Base deficit &gt; 4.0</a:t>
            </a:r>
          </a:p>
          <a:p>
            <a:pPr lvl="1"/>
            <a:r>
              <a:rPr lang="en-US" smtClean="0"/>
              <a:t>Increase in BUN &gt; 5</a:t>
            </a:r>
          </a:p>
          <a:p>
            <a:pPr lvl="1"/>
            <a:r>
              <a:rPr lang="en-US" smtClean="0"/>
              <a:t>Fluid sequestration &gt; 6L</a:t>
            </a:r>
          </a:p>
          <a:p>
            <a:pPr lvl="1"/>
            <a:r>
              <a:rPr lang="en-US" smtClean="0"/>
              <a:t>Arterial PO2 &lt; 60 </a:t>
            </a:r>
          </a:p>
          <a:p>
            <a:pPr lvl="1"/>
            <a:endParaRPr lang="en-US" smtClean="0"/>
          </a:p>
        </p:txBody>
      </p:sp>
      <p:sp>
        <p:nvSpPr>
          <p:cNvPr id="18437" name="Text Box 5"/>
          <p:cNvSpPr txBox="1">
            <a:spLocks noChangeArrowheads="1"/>
          </p:cNvSpPr>
          <p:nvPr/>
        </p:nvSpPr>
        <p:spPr bwMode="auto">
          <a:xfrm>
            <a:off x="609600" y="5105400"/>
            <a:ext cx="7391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l" rtl="0" eaLnBrk="0" fontAlgn="base" hangingPunct="0">
              <a:spcBef>
                <a:spcPct val="0"/>
              </a:spcBef>
              <a:spcAft>
                <a:spcPct val="0"/>
              </a:spcAft>
            </a:pPr>
            <a:r>
              <a:rPr lang="en-US" i="1" smtClean="0">
                <a:solidFill>
                  <a:srgbClr val="000000"/>
                </a:solidFill>
              </a:rPr>
              <a:t>5% mortality </a:t>
            </a:r>
            <a:r>
              <a:rPr lang="en-US" i="1" u="sng" smtClean="0">
                <a:solidFill>
                  <a:srgbClr val="000000"/>
                </a:solidFill>
              </a:rPr>
              <a:t>risk</a:t>
            </a:r>
            <a:r>
              <a:rPr lang="en-US" i="1" smtClean="0">
                <a:solidFill>
                  <a:srgbClr val="000000"/>
                </a:solidFill>
              </a:rPr>
              <a:t> with &lt;2 signs</a:t>
            </a:r>
          </a:p>
          <a:p>
            <a:pPr algn="l" rtl="0" eaLnBrk="0" fontAlgn="base" hangingPunct="0">
              <a:spcBef>
                <a:spcPct val="0"/>
              </a:spcBef>
              <a:spcAft>
                <a:spcPct val="0"/>
              </a:spcAft>
            </a:pPr>
            <a:r>
              <a:rPr lang="en-US" i="1" smtClean="0">
                <a:solidFill>
                  <a:srgbClr val="000000"/>
                </a:solidFill>
              </a:rPr>
              <a:t>15-20% mortality </a:t>
            </a:r>
            <a:r>
              <a:rPr lang="en-US" i="1" u="sng" smtClean="0">
                <a:solidFill>
                  <a:srgbClr val="000000"/>
                </a:solidFill>
              </a:rPr>
              <a:t>risk</a:t>
            </a:r>
            <a:r>
              <a:rPr lang="en-US" i="1" smtClean="0">
                <a:solidFill>
                  <a:srgbClr val="000000"/>
                </a:solidFill>
              </a:rPr>
              <a:t> with 3-4 signs</a:t>
            </a:r>
          </a:p>
          <a:p>
            <a:pPr algn="l" rtl="0" eaLnBrk="0" fontAlgn="base" hangingPunct="0">
              <a:spcBef>
                <a:spcPct val="0"/>
              </a:spcBef>
              <a:spcAft>
                <a:spcPct val="0"/>
              </a:spcAft>
            </a:pPr>
            <a:r>
              <a:rPr lang="en-US" i="1" smtClean="0">
                <a:solidFill>
                  <a:srgbClr val="000000"/>
                </a:solidFill>
              </a:rPr>
              <a:t>40% mortality </a:t>
            </a:r>
            <a:r>
              <a:rPr lang="en-US" i="1" u="sng" smtClean="0">
                <a:solidFill>
                  <a:srgbClr val="000000"/>
                </a:solidFill>
              </a:rPr>
              <a:t>risk</a:t>
            </a:r>
            <a:r>
              <a:rPr lang="en-US" i="1" smtClean="0">
                <a:solidFill>
                  <a:srgbClr val="000000"/>
                </a:solidFill>
              </a:rPr>
              <a:t> with 5-6 signs</a:t>
            </a:r>
          </a:p>
          <a:p>
            <a:pPr algn="l" rtl="0" eaLnBrk="0" fontAlgn="base" hangingPunct="0">
              <a:spcBef>
                <a:spcPct val="0"/>
              </a:spcBef>
              <a:spcAft>
                <a:spcPct val="0"/>
              </a:spcAft>
            </a:pPr>
            <a:r>
              <a:rPr lang="en-US" i="1" smtClean="0">
                <a:solidFill>
                  <a:srgbClr val="000000"/>
                </a:solidFill>
              </a:rPr>
              <a:t>99% mortality </a:t>
            </a:r>
            <a:r>
              <a:rPr lang="en-US" i="1" u="sng" smtClean="0">
                <a:solidFill>
                  <a:srgbClr val="000000"/>
                </a:solidFill>
              </a:rPr>
              <a:t>risk</a:t>
            </a:r>
            <a:r>
              <a:rPr lang="en-US" i="1" smtClean="0">
                <a:solidFill>
                  <a:srgbClr val="000000"/>
                </a:solidFill>
              </a:rPr>
              <a:t> with &gt;7 signs</a:t>
            </a:r>
            <a:endParaRPr lang="en-US" smtClean="0">
              <a:solidFill>
                <a:srgbClr val="000000"/>
              </a:solidFill>
            </a:endParaRPr>
          </a:p>
        </p:txBody>
      </p:sp>
    </p:spTree>
    <p:extLst>
      <p:ext uri="{BB962C8B-B14F-4D97-AF65-F5344CB8AC3E}">
        <p14:creationId xmlns:p14="http://schemas.microsoft.com/office/powerpoint/2010/main" val="1861557130"/>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pic>
        <p:nvPicPr>
          <p:cNvPr id="4098"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a:xfrm>
            <a:off x="683568" y="764704"/>
            <a:ext cx="7560840" cy="5544616"/>
          </a:xfrm>
        </p:spPr>
      </p:pic>
    </p:spTree>
    <p:extLst>
      <p:ext uri="{BB962C8B-B14F-4D97-AF65-F5344CB8AC3E}">
        <p14:creationId xmlns:p14="http://schemas.microsoft.com/office/powerpoint/2010/main" val="915814481"/>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a:p>
        </p:txBody>
      </p:sp>
      <p:sp>
        <p:nvSpPr>
          <p:cNvPr id="8" name="عنصر نائب للمحتوى 7"/>
          <p:cNvSpPr>
            <a:spLocks noGrp="1"/>
          </p:cNvSpPr>
          <p:nvPr>
            <p:ph idx="1"/>
          </p:nvPr>
        </p:nvSpPr>
        <p:spPr/>
        <p:txBody>
          <a:bodyPr/>
          <a:lstStyle/>
          <a:p>
            <a:endParaRPr lang="ar-IQ"/>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04963"/>
            <a:ext cx="7272807" cy="448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5404897"/>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CT Severity Index</a:t>
            </a:r>
          </a:p>
        </p:txBody>
      </p:sp>
      <p:sp>
        <p:nvSpPr>
          <p:cNvPr id="19459" name="Rectangle 3"/>
          <p:cNvSpPr>
            <a:spLocks noGrp="1" noChangeArrowheads="1"/>
          </p:cNvSpPr>
          <p:nvPr>
            <p:ph sz="half" idx="1"/>
          </p:nvPr>
        </p:nvSpPr>
        <p:spPr/>
        <p:txBody>
          <a:bodyPr/>
          <a:lstStyle/>
          <a:p>
            <a:r>
              <a:rPr lang="en-US" sz="2000" dirty="0" smtClean="0"/>
              <a:t>CT Grade</a:t>
            </a:r>
          </a:p>
          <a:p>
            <a:pPr lvl="1"/>
            <a:r>
              <a:rPr lang="en-US" sz="2000" dirty="0" smtClean="0"/>
              <a:t>A is normal  (0 points)</a:t>
            </a:r>
          </a:p>
          <a:p>
            <a:pPr lvl="1"/>
            <a:r>
              <a:rPr lang="en-US" sz="2000" dirty="0" smtClean="0"/>
              <a:t>B is edematous pancreas (1 point)</a:t>
            </a:r>
          </a:p>
          <a:p>
            <a:pPr lvl="1"/>
            <a:r>
              <a:rPr lang="en-US" sz="2000" dirty="0" smtClean="0"/>
              <a:t>C is B plus </a:t>
            </a:r>
            <a:r>
              <a:rPr lang="en-US" sz="2000" dirty="0" err="1" smtClean="0"/>
              <a:t>extrapancreatic</a:t>
            </a:r>
            <a:r>
              <a:rPr lang="en-US" sz="2000" dirty="0" smtClean="0"/>
              <a:t> changes (2 points)</a:t>
            </a:r>
          </a:p>
          <a:p>
            <a:pPr lvl="1"/>
            <a:r>
              <a:rPr lang="en-US" sz="2000" dirty="0" smtClean="0"/>
              <a:t>D is severe </a:t>
            </a:r>
            <a:r>
              <a:rPr lang="en-US" sz="2000" dirty="0" err="1" smtClean="0"/>
              <a:t>extrapancreatic</a:t>
            </a:r>
            <a:r>
              <a:rPr lang="en-US" sz="2000" dirty="0" smtClean="0"/>
              <a:t> changes plus one fluid collection (3 points)</a:t>
            </a:r>
          </a:p>
          <a:p>
            <a:pPr lvl="1"/>
            <a:r>
              <a:rPr lang="en-US" sz="2000" dirty="0" smtClean="0"/>
              <a:t>E is multiple or extensive fluid collections (4 points)</a:t>
            </a:r>
          </a:p>
          <a:p>
            <a:pPr lvl="1"/>
            <a:endParaRPr lang="en-US" sz="2000" dirty="0" smtClean="0"/>
          </a:p>
        </p:txBody>
      </p:sp>
      <p:sp>
        <p:nvSpPr>
          <p:cNvPr id="19460" name="Rectangle 5"/>
          <p:cNvSpPr>
            <a:spLocks noGrp="1" noChangeArrowheads="1"/>
          </p:cNvSpPr>
          <p:nvPr>
            <p:ph sz="half" idx="2"/>
          </p:nvPr>
        </p:nvSpPr>
        <p:spPr/>
        <p:txBody>
          <a:bodyPr/>
          <a:lstStyle/>
          <a:p>
            <a:r>
              <a:rPr lang="en-US" dirty="0" smtClean="0"/>
              <a:t>Necrosis score</a:t>
            </a:r>
          </a:p>
          <a:p>
            <a:pPr lvl="1"/>
            <a:r>
              <a:rPr lang="en-US" dirty="0" smtClean="0"/>
              <a:t>None (0 points)</a:t>
            </a:r>
          </a:p>
          <a:p>
            <a:pPr lvl="1"/>
            <a:r>
              <a:rPr lang="en-US" dirty="0" smtClean="0"/>
              <a:t>&lt; 1/3 (2 points)</a:t>
            </a:r>
          </a:p>
          <a:p>
            <a:pPr lvl="1"/>
            <a:r>
              <a:rPr lang="en-US" dirty="0" smtClean="0"/>
              <a:t>&gt; 1/3, &lt; 1/2 (4 points)</a:t>
            </a:r>
          </a:p>
          <a:p>
            <a:pPr lvl="1"/>
            <a:r>
              <a:rPr lang="en-US" dirty="0" smtClean="0"/>
              <a:t>&gt; 1/2 (6 points)</a:t>
            </a:r>
          </a:p>
          <a:p>
            <a:r>
              <a:rPr lang="en-US" dirty="0" smtClean="0"/>
              <a:t>TOTAL SCORE =</a:t>
            </a:r>
          </a:p>
          <a:p>
            <a:pPr lvl="1"/>
            <a:r>
              <a:rPr lang="en-US" dirty="0" smtClean="0"/>
              <a:t>CT grade + Necrosis</a:t>
            </a:r>
          </a:p>
        </p:txBody>
      </p:sp>
      <p:sp>
        <p:nvSpPr>
          <p:cNvPr id="19461" name="Text Box 6"/>
          <p:cNvSpPr txBox="1">
            <a:spLocks noChangeArrowheads="1"/>
          </p:cNvSpPr>
          <p:nvPr/>
        </p:nvSpPr>
        <p:spPr bwMode="auto">
          <a:xfrm>
            <a:off x="4556125" y="5000625"/>
            <a:ext cx="40544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algn="l" rtl="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l" rtl="0" eaLnBrk="0" fontAlgn="base" hangingPunct="0">
              <a:spcBef>
                <a:spcPct val="0"/>
              </a:spcBef>
              <a:spcAft>
                <a:spcPct val="0"/>
              </a:spcAft>
            </a:pPr>
            <a:r>
              <a:rPr lang="en-US" i="1" dirty="0" smtClean="0">
                <a:solidFill>
                  <a:srgbClr val="000000"/>
                </a:solidFill>
              </a:rPr>
              <a:t>0-1 = 0% mortality </a:t>
            </a:r>
          </a:p>
          <a:p>
            <a:pPr algn="l" rtl="0" eaLnBrk="0" fontAlgn="base" hangingPunct="0">
              <a:spcBef>
                <a:spcPct val="0"/>
              </a:spcBef>
              <a:spcAft>
                <a:spcPct val="0"/>
              </a:spcAft>
            </a:pPr>
            <a:r>
              <a:rPr lang="en-US" i="1" dirty="0" smtClean="0">
                <a:solidFill>
                  <a:srgbClr val="000000"/>
                </a:solidFill>
              </a:rPr>
              <a:t>2-3 = 3% mortality</a:t>
            </a:r>
          </a:p>
          <a:p>
            <a:pPr algn="l" rtl="0" eaLnBrk="0" fontAlgn="base" hangingPunct="0">
              <a:spcBef>
                <a:spcPct val="0"/>
              </a:spcBef>
              <a:spcAft>
                <a:spcPct val="0"/>
              </a:spcAft>
            </a:pPr>
            <a:r>
              <a:rPr lang="en-US" i="1" dirty="0" smtClean="0">
                <a:solidFill>
                  <a:srgbClr val="000000"/>
                </a:solidFill>
              </a:rPr>
              <a:t>4-6 = 6% mortality</a:t>
            </a:r>
          </a:p>
          <a:p>
            <a:pPr algn="l" rtl="0" eaLnBrk="0" fontAlgn="base" hangingPunct="0">
              <a:spcBef>
                <a:spcPct val="0"/>
              </a:spcBef>
              <a:spcAft>
                <a:spcPct val="0"/>
              </a:spcAft>
            </a:pPr>
            <a:r>
              <a:rPr lang="en-US" i="1" dirty="0" smtClean="0">
                <a:solidFill>
                  <a:srgbClr val="000000"/>
                </a:solidFill>
              </a:rPr>
              <a:t>7-10 = 17% mortality</a:t>
            </a:r>
            <a:endParaRPr lang="en-US" dirty="0" smtClean="0">
              <a:solidFill>
                <a:srgbClr val="000000"/>
              </a:solidFill>
            </a:endParaRPr>
          </a:p>
          <a:p>
            <a:pPr algn="l" rtl="0" eaLnBrk="0" fontAlgn="base" hangingPunct="0">
              <a:spcBef>
                <a:spcPct val="0"/>
              </a:spcBef>
              <a:spcAft>
                <a:spcPct val="0"/>
              </a:spcAft>
            </a:pPr>
            <a:endParaRPr lang="en-US" dirty="0" smtClean="0">
              <a:solidFill>
                <a:srgbClr val="000000"/>
              </a:solidFill>
            </a:endParaRPr>
          </a:p>
        </p:txBody>
      </p:sp>
    </p:spTree>
    <p:extLst>
      <p:ext uri="{BB962C8B-B14F-4D97-AF65-F5344CB8AC3E}">
        <p14:creationId xmlns:p14="http://schemas.microsoft.com/office/powerpoint/2010/main" val="1499867807"/>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classification</a:t>
            </a:r>
            <a:endParaRPr lang="ar-IQ" dirty="0"/>
          </a:p>
        </p:txBody>
      </p:sp>
      <p:sp>
        <p:nvSpPr>
          <p:cNvPr id="3" name="عنصر نائب للمحتوى 2"/>
          <p:cNvSpPr>
            <a:spLocks noGrp="1"/>
          </p:cNvSpPr>
          <p:nvPr>
            <p:ph sz="quarter" idx="13"/>
          </p:nvPr>
        </p:nvSpPr>
        <p:spPr/>
        <p:txBody>
          <a:bodyPr>
            <a:normAutofit/>
          </a:bodyPr>
          <a:lstStyle/>
          <a:p>
            <a:pPr algn="l" rtl="0"/>
            <a:r>
              <a:rPr lang="en-US" sz="2400" dirty="0" smtClean="0"/>
              <a:t>Mild acute pancreatitis is </a:t>
            </a:r>
            <a:r>
              <a:rPr lang="en-US" sz="2400" dirty="0" err="1" smtClean="0"/>
              <a:t>characterised</a:t>
            </a:r>
            <a:r>
              <a:rPr lang="en-US" sz="2400" dirty="0" smtClean="0"/>
              <a:t> by interstitial </a:t>
            </a:r>
            <a:r>
              <a:rPr lang="en-US" sz="2400" dirty="0" err="1" smtClean="0"/>
              <a:t>oedema</a:t>
            </a:r>
            <a:r>
              <a:rPr lang="en-US" sz="2400" dirty="0" smtClean="0"/>
              <a:t> of the gland and minimal organ dysfunction. 80% . Mortality 1%.</a:t>
            </a:r>
          </a:p>
          <a:p>
            <a:pPr algn="l" rtl="0"/>
            <a:r>
              <a:rPr lang="en-US" sz="2400" dirty="0" smtClean="0"/>
              <a:t>Severe acute pancreatitis is </a:t>
            </a:r>
            <a:r>
              <a:rPr lang="en-US" sz="2400" dirty="0" err="1" smtClean="0"/>
              <a:t>characterised</a:t>
            </a:r>
            <a:r>
              <a:rPr lang="en-US" sz="2400" dirty="0" smtClean="0"/>
              <a:t> by pancreatic necrosis, a severe systemic inflammatory response and often multi-organ failure. In those who have a severe attack of pancreatitis, the mortality varies from 20 to 50 per cent. About one-third of deaths occur in the early phase of the attack, from multiple organ failure, while deaths occurring after the first week of onset are due to septic complications</a:t>
            </a:r>
            <a:endParaRPr lang="ar-IQ" sz="2400" dirty="0"/>
          </a:p>
        </p:txBody>
      </p:sp>
    </p:spTree>
    <p:extLst>
      <p:ext uri="{BB962C8B-B14F-4D97-AF65-F5344CB8AC3E}">
        <p14:creationId xmlns:p14="http://schemas.microsoft.com/office/powerpoint/2010/main" val="1928264446"/>
      </p:ext>
    </p:extLst>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
            </a:r>
            <a:br>
              <a:rPr lang="en-US" smtClean="0"/>
            </a:br>
            <a:r>
              <a:rPr lang="en-US" smtClean="0"/>
              <a:t>Therapy</a:t>
            </a:r>
            <a:br>
              <a:rPr lang="en-US" smtClean="0"/>
            </a:br>
            <a:endParaRPr lang="en-US" smtClean="0"/>
          </a:p>
        </p:txBody>
      </p:sp>
      <p:sp>
        <p:nvSpPr>
          <p:cNvPr id="20483" name="Rectangle 3"/>
          <p:cNvSpPr>
            <a:spLocks noGrp="1" noChangeArrowheads="1"/>
          </p:cNvSpPr>
          <p:nvPr>
            <p:ph idx="1"/>
          </p:nvPr>
        </p:nvSpPr>
        <p:spPr/>
        <p:txBody>
          <a:bodyPr/>
          <a:lstStyle/>
          <a:p>
            <a:r>
              <a:rPr lang="en-US" smtClean="0"/>
              <a:t>Remove offending agent (if possible)</a:t>
            </a:r>
          </a:p>
          <a:p>
            <a:r>
              <a:rPr lang="en-US" smtClean="0"/>
              <a:t>Supportive !!!</a:t>
            </a:r>
          </a:p>
          <a:p>
            <a:r>
              <a:rPr lang="en-US" smtClean="0"/>
              <a:t>#1- NPO (until pain free)</a:t>
            </a:r>
          </a:p>
          <a:p>
            <a:pPr lvl="1"/>
            <a:r>
              <a:rPr lang="en-US" smtClean="0"/>
              <a:t>NG suction for patients with ileus or emesis</a:t>
            </a:r>
          </a:p>
          <a:p>
            <a:pPr lvl="1"/>
            <a:r>
              <a:rPr lang="en-US" smtClean="0"/>
              <a:t>TPN may be needed </a:t>
            </a:r>
          </a:p>
          <a:p>
            <a:r>
              <a:rPr lang="en-US" smtClean="0"/>
              <a:t>#2- Aggressive volume repletion with IVF</a:t>
            </a:r>
          </a:p>
          <a:p>
            <a:pPr lvl="1"/>
            <a:r>
              <a:rPr lang="en-US" smtClean="0"/>
              <a:t>Keep an eye on fluid balance/sequestration and electrolyte disturbances</a:t>
            </a:r>
          </a:p>
        </p:txBody>
      </p:sp>
    </p:spTree>
    <p:extLst>
      <p:ext uri="{BB962C8B-B14F-4D97-AF65-F5344CB8AC3E}">
        <p14:creationId xmlns:p14="http://schemas.microsoft.com/office/powerpoint/2010/main" val="2446492978"/>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Therapy continued</a:t>
            </a:r>
          </a:p>
        </p:txBody>
      </p:sp>
      <p:sp>
        <p:nvSpPr>
          <p:cNvPr id="21507" name="Rectangle 3"/>
          <p:cNvSpPr>
            <a:spLocks noGrp="1" noChangeArrowheads="1"/>
          </p:cNvSpPr>
          <p:nvPr>
            <p:ph idx="1"/>
          </p:nvPr>
        </p:nvSpPr>
        <p:spPr/>
        <p:txBody>
          <a:bodyPr/>
          <a:lstStyle/>
          <a:p>
            <a:r>
              <a:rPr lang="en-US" smtClean="0"/>
              <a:t>#3- Narcotic analgesics usually necessary for pain relief… </a:t>
            </a:r>
          </a:p>
          <a:p>
            <a:r>
              <a:rPr lang="en-US" smtClean="0"/>
              <a:t>NO conclusive evidence that morphine has deleterious effect on sphincter of Oddi pressure</a:t>
            </a:r>
          </a:p>
          <a:p>
            <a:r>
              <a:rPr lang="en-US" smtClean="0"/>
              <a:t>#4- Urgent ERCP and biliary sphincterotomy within 72 hours improves outcome of severe gallstone pancreatitis </a:t>
            </a:r>
          </a:p>
          <a:p>
            <a:pPr lvl="1"/>
            <a:r>
              <a:rPr lang="en-US" smtClean="0"/>
              <a:t>Reduced biliary sepsis, not actual improvement of pancreatic inflammation</a:t>
            </a:r>
          </a:p>
          <a:p>
            <a:r>
              <a:rPr lang="en-US" smtClean="0"/>
              <a:t>#5- Don’t forget PPI to prevent stress ulcer</a:t>
            </a:r>
          </a:p>
          <a:p>
            <a:endParaRPr lang="en-US" smtClean="0"/>
          </a:p>
          <a:p>
            <a:pPr lvl="1"/>
            <a:endParaRPr lang="en-US" dirty="0" smtClean="0"/>
          </a:p>
        </p:txBody>
      </p:sp>
    </p:spTree>
    <p:extLst>
      <p:ext uri="{BB962C8B-B14F-4D97-AF65-F5344CB8AC3E}">
        <p14:creationId xmlns:p14="http://schemas.microsoft.com/office/powerpoint/2010/main" val="2693189701"/>
      </p:ext>
    </p:extLst>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summary</a:t>
            </a:r>
            <a:endParaRPr lang="ar-IQ" dirty="0"/>
          </a:p>
        </p:txBody>
      </p:sp>
      <p:sp>
        <p:nvSpPr>
          <p:cNvPr id="5" name="عنصر نائب للمحتوى 4"/>
          <p:cNvSpPr>
            <a:spLocks noGrp="1"/>
          </p:cNvSpPr>
          <p:nvPr>
            <p:ph idx="1"/>
          </p:nvPr>
        </p:nvSpPr>
        <p:spPr/>
        <p:txBody>
          <a:bodyPr/>
          <a:lstStyle/>
          <a:p>
            <a:endParaRPr lang="ar-IQ"/>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568951"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580229"/>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
            </a:r>
            <a:br>
              <a:rPr lang="en-US" smtClean="0"/>
            </a:br>
            <a:r>
              <a:rPr lang="en-US" smtClean="0"/>
              <a:t>Complications</a:t>
            </a:r>
            <a:br>
              <a:rPr lang="en-US" smtClean="0"/>
            </a:br>
            <a:endParaRPr lang="en-US" smtClean="0"/>
          </a:p>
        </p:txBody>
      </p:sp>
      <p:sp>
        <p:nvSpPr>
          <p:cNvPr id="22531" name="Rectangle 3"/>
          <p:cNvSpPr>
            <a:spLocks noGrp="1" noChangeArrowheads="1"/>
          </p:cNvSpPr>
          <p:nvPr>
            <p:ph idx="1"/>
          </p:nvPr>
        </p:nvSpPr>
        <p:spPr/>
        <p:txBody>
          <a:bodyPr/>
          <a:lstStyle/>
          <a:p>
            <a:r>
              <a:rPr lang="en-US" sz="2400" dirty="0" smtClean="0"/>
              <a:t>Necrotizing pancreatitis</a:t>
            </a:r>
          </a:p>
          <a:p>
            <a:pPr lvl="1"/>
            <a:r>
              <a:rPr lang="en-US" sz="2400" dirty="0" smtClean="0"/>
              <a:t>Significantly increases morbidity &amp; mortality</a:t>
            </a:r>
          </a:p>
          <a:p>
            <a:pPr lvl="1"/>
            <a:r>
              <a:rPr lang="en-US" sz="2400" dirty="0" smtClean="0"/>
              <a:t>Usually found on CT with IV contrast</a:t>
            </a:r>
          </a:p>
          <a:p>
            <a:r>
              <a:rPr lang="en-US" sz="2400" dirty="0" err="1" smtClean="0"/>
              <a:t>Pseudocysts</a:t>
            </a:r>
            <a:endParaRPr lang="en-US" sz="2400" dirty="0" smtClean="0"/>
          </a:p>
          <a:p>
            <a:pPr lvl="1"/>
            <a:r>
              <a:rPr lang="en-US" sz="2400" dirty="0" smtClean="0"/>
              <a:t>Suggested by persistent pain or continued high amylase levels (may be present for 4-6 </a:t>
            </a:r>
            <a:r>
              <a:rPr lang="en-US" sz="2400" dirty="0" err="1" smtClean="0"/>
              <a:t>wks</a:t>
            </a:r>
            <a:r>
              <a:rPr lang="en-US" sz="2400" dirty="0" smtClean="0"/>
              <a:t> afterward)</a:t>
            </a:r>
          </a:p>
          <a:p>
            <a:pPr lvl="1"/>
            <a:r>
              <a:rPr lang="en-US" sz="2400" dirty="0" smtClean="0"/>
              <a:t>Cyst may become infected, rupture, hemorrhage or obstruct adjacent structures</a:t>
            </a:r>
          </a:p>
          <a:p>
            <a:pPr lvl="2"/>
            <a:r>
              <a:rPr lang="en-US" dirty="0" smtClean="0"/>
              <a:t>Asymptomatic, non-enlarging </a:t>
            </a:r>
            <a:r>
              <a:rPr lang="en-US" dirty="0" err="1" smtClean="0"/>
              <a:t>pseudocysts</a:t>
            </a:r>
            <a:r>
              <a:rPr lang="en-US" dirty="0" smtClean="0"/>
              <a:t> can be watched and followed with imaging </a:t>
            </a:r>
          </a:p>
          <a:p>
            <a:pPr lvl="2"/>
            <a:r>
              <a:rPr lang="en-US" dirty="0" smtClean="0"/>
              <a:t>Symptomatic, rapidly enlarging or complicated </a:t>
            </a:r>
            <a:r>
              <a:rPr lang="en-US" dirty="0" err="1" smtClean="0"/>
              <a:t>pseudocysts</a:t>
            </a:r>
            <a:r>
              <a:rPr lang="en-US" dirty="0" smtClean="0"/>
              <a:t> need to be decompressed </a:t>
            </a:r>
          </a:p>
        </p:txBody>
      </p:sp>
    </p:spTree>
    <p:extLst>
      <p:ext uri="{BB962C8B-B14F-4D97-AF65-F5344CB8AC3E}">
        <p14:creationId xmlns:p14="http://schemas.microsoft.com/office/powerpoint/2010/main" val="2136531134"/>
      </p:ext>
    </p:extLst>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Complications continued #2</a:t>
            </a:r>
          </a:p>
        </p:txBody>
      </p:sp>
      <p:sp>
        <p:nvSpPr>
          <p:cNvPr id="23555" name="Rectangle 3"/>
          <p:cNvSpPr>
            <a:spLocks noGrp="1" noChangeArrowheads="1"/>
          </p:cNvSpPr>
          <p:nvPr>
            <p:ph idx="1"/>
          </p:nvPr>
        </p:nvSpPr>
        <p:spPr/>
        <p:txBody>
          <a:bodyPr/>
          <a:lstStyle/>
          <a:p>
            <a:r>
              <a:rPr lang="en-US" sz="2400" dirty="0" smtClean="0"/>
              <a:t>Infection</a:t>
            </a:r>
          </a:p>
          <a:p>
            <a:pPr lvl="1"/>
            <a:r>
              <a:rPr lang="en-US" sz="2400" dirty="0" smtClean="0"/>
              <a:t>Many areas for concern: abscess, pancreatic necrosis, infected </a:t>
            </a:r>
            <a:r>
              <a:rPr lang="en-US" sz="2400" dirty="0" err="1" smtClean="0"/>
              <a:t>pseudocyst</a:t>
            </a:r>
            <a:r>
              <a:rPr lang="en-US" sz="2400" dirty="0" smtClean="0"/>
              <a:t>, cholangitis, and aspiration pneumonia -&gt; SEPSIS may occur</a:t>
            </a:r>
          </a:p>
          <a:p>
            <a:pPr lvl="1"/>
            <a:r>
              <a:rPr lang="en-US" sz="2400" dirty="0" smtClean="0"/>
              <a:t>If concerned, obtain cultures and start broad-spectrum antimicrobials (appropriate for bowel flora)</a:t>
            </a:r>
          </a:p>
          <a:p>
            <a:pPr lvl="1"/>
            <a:r>
              <a:rPr lang="en-US" sz="2400" dirty="0" smtClean="0"/>
              <a:t>In the absence of fever or other clinical evidence for infection, prophylactic antibiotics is not indicated</a:t>
            </a:r>
          </a:p>
          <a:p>
            <a:r>
              <a:rPr lang="en-US" sz="2400" dirty="0" smtClean="0"/>
              <a:t>Renal failure</a:t>
            </a:r>
          </a:p>
          <a:p>
            <a:pPr lvl="1"/>
            <a:r>
              <a:rPr lang="en-US" sz="2400" dirty="0" smtClean="0"/>
              <a:t>Severe intravascular volume depletion or acute tubular necrosis may lead to ARF</a:t>
            </a:r>
          </a:p>
          <a:p>
            <a:endParaRPr lang="en-US" sz="2400" dirty="0" smtClean="0"/>
          </a:p>
          <a:p>
            <a:endParaRPr lang="en-US" sz="2400" dirty="0" smtClean="0"/>
          </a:p>
        </p:txBody>
      </p:sp>
    </p:spTree>
    <p:extLst>
      <p:ext uri="{BB962C8B-B14F-4D97-AF65-F5344CB8AC3E}">
        <p14:creationId xmlns:p14="http://schemas.microsoft.com/office/powerpoint/2010/main" val="3698015004"/>
      </p:ext>
    </p:extLst>
  </p:cSld>
  <p:clrMapOvr>
    <a:masterClrMapping/>
  </p:clrMapOvr>
  <p:transition spd="slow">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Complications continued #3</a:t>
            </a:r>
          </a:p>
        </p:txBody>
      </p:sp>
      <p:sp>
        <p:nvSpPr>
          <p:cNvPr id="24579" name="Rectangle 3"/>
          <p:cNvSpPr>
            <a:spLocks noGrp="1" noChangeArrowheads="1"/>
          </p:cNvSpPr>
          <p:nvPr>
            <p:ph idx="1"/>
          </p:nvPr>
        </p:nvSpPr>
        <p:spPr/>
        <p:txBody>
          <a:bodyPr/>
          <a:lstStyle/>
          <a:p>
            <a:r>
              <a:rPr lang="en-US" smtClean="0"/>
              <a:t>Pulmonary</a:t>
            </a:r>
          </a:p>
          <a:p>
            <a:pPr lvl="1"/>
            <a:r>
              <a:rPr lang="en-US" smtClean="0"/>
              <a:t>Atelectasis, pleural effusion, pneumonia and ARDS can develop in severe cases</a:t>
            </a:r>
          </a:p>
          <a:p>
            <a:r>
              <a:rPr lang="en-US" smtClean="0"/>
              <a:t>Other</a:t>
            </a:r>
          </a:p>
          <a:p>
            <a:pPr lvl="1"/>
            <a:r>
              <a:rPr lang="en-US" smtClean="0"/>
              <a:t>Metabolic disturbances</a:t>
            </a:r>
          </a:p>
          <a:p>
            <a:pPr lvl="2"/>
            <a:r>
              <a:rPr lang="en-US" smtClean="0"/>
              <a:t>hypocalcemia, hypomagnesemia, hyperglycemia</a:t>
            </a:r>
          </a:p>
          <a:p>
            <a:pPr lvl="1"/>
            <a:r>
              <a:rPr lang="en-US" smtClean="0"/>
              <a:t>GI bleeds</a:t>
            </a:r>
          </a:p>
          <a:p>
            <a:pPr lvl="2"/>
            <a:r>
              <a:rPr lang="en-US" smtClean="0"/>
              <a:t>Stress gastritis</a:t>
            </a:r>
          </a:p>
          <a:p>
            <a:pPr lvl="1"/>
            <a:r>
              <a:rPr lang="en-US" smtClean="0"/>
              <a:t>Fistula formation</a:t>
            </a:r>
          </a:p>
        </p:txBody>
      </p:sp>
    </p:spTree>
    <p:extLst>
      <p:ext uri="{BB962C8B-B14F-4D97-AF65-F5344CB8AC3E}">
        <p14:creationId xmlns:p14="http://schemas.microsoft.com/office/powerpoint/2010/main" val="1335145206"/>
      </p:ext>
    </p:extLst>
  </p:cSld>
  <p:clrMapOvr>
    <a:masterClrMapping/>
  </p:clrMapOvr>
  <p:transition spd="slow">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Prognosis</a:t>
            </a:r>
          </a:p>
        </p:txBody>
      </p:sp>
      <p:sp>
        <p:nvSpPr>
          <p:cNvPr id="25603" name="Rectangle 3"/>
          <p:cNvSpPr>
            <a:spLocks noGrp="1" noChangeArrowheads="1"/>
          </p:cNvSpPr>
          <p:nvPr>
            <p:ph idx="1"/>
          </p:nvPr>
        </p:nvSpPr>
        <p:spPr/>
        <p:txBody>
          <a:bodyPr/>
          <a:lstStyle/>
          <a:p>
            <a:r>
              <a:rPr lang="en-US" smtClean="0"/>
              <a:t>85-90% mild, self-limited</a:t>
            </a:r>
          </a:p>
          <a:p>
            <a:pPr lvl="1"/>
            <a:r>
              <a:rPr lang="en-US" smtClean="0"/>
              <a:t>Usually resolves in 3-7 days</a:t>
            </a:r>
          </a:p>
          <a:p>
            <a:r>
              <a:rPr lang="en-US" smtClean="0"/>
              <a:t>10-15% severe requiring ICU admission</a:t>
            </a:r>
          </a:p>
          <a:p>
            <a:pPr lvl="1"/>
            <a:r>
              <a:rPr lang="en-US" smtClean="0"/>
              <a:t>Mortality may approach 50% in severe cases</a:t>
            </a:r>
          </a:p>
          <a:p>
            <a:pPr lvl="2"/>
            <a:endParaRPr lang="en-US" smtClean="0"/>
          </a:p>
        </p:txBody>
      </p:sp>
    </p:spTree>
    <p:extLst>
      <p:ext uri="{BB962C8B-B14F-4D97-AF65-F5344CB8AC3E}">
        <p14:creationId xmlns:p14="http://schemas.microsoft.com/office/powerpoint/2010/main" val="1566958485"/>
      </p:ext>
    </p:extLst>
  </p:cSld>
  <p:clrMapOvr>
    <a:masterClrMapping/>
  </p:clrMapOvr>
  <p:transition spd="slow">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Chronic pancreatitis</a:t>
            </a:r>
          </a:p>
        </p:txBody>
      </p:sp>
      <p:sp>
        <p:nvSpPr>
          <p:cNvPr id="26627" name="Rectangle 3"/>
          <p:cNvSpPr>
            <a:spLocks noGrp="1" noChangeArrowheads="1"/>
          </p:cNvSpPr>
          <p:nvPr>
            <p:ph idx="1"/>
          </p:nvPr>
        </p:nvSpPr>
        <p:spPr/>
        <p:txBody>
          <a:bodyPr/>
          <a:lstStyle/>
          <a:p>
            <a:r>
              <a:rPr lang="en-US" sz="1800" dirty="0" err="1" smtClean="0"/>
              <a:t>Pathophys</a:t>
            </a:r>
            <a:r>
              <a:rPr lang="en-US" sz="1800" dirty="0" smtClean="0"/>
              <a:t> - irreversible parenchymal destruction leading to pancreatic dysfunction </a:t>
            </a:r>
            <a:r>
              <a:rPr lang="en-US" sz="1800" dirty="0" err="1" smtClean="0"/>
              <a:t>and</a:t>
            </a:r>
            <a:r>
              <a:rPr lang="en-US" sz="1800" dirty="0" err="1"/>
              <a:t>loss</a:t>
            </a:r>
            <a:r>
              <a:rPr lang="en-US" sz="1800" dirty="0"/>
              <a:t> of exocrine </a:t>
            </a:r>
            <a:r>
              <a:rPr lang="en-US" sz="1800" dirty="0" err="1"/>
              <a:t>acinar</a:t>
            </a:r>
            <a:r>
              <a:rPr lang="en-US" sz="1800" dirty="0"/>
              <a:t> cells and a </a:t>
            </a:r>
            <a:r>
              <a:rPr lang="en-US" sz="1800" dirty="0" smtClean="0"/>
              <a:t>marked increase </a:t>
            </a:r>
            <a:r>
              <a:rPr lang="en-US" sz="1800" dirty="0"/>
              <a:t>in interstitial fibrous connective tissue. The islets of </a:t>
            </a:r>
            <a:r>
              <a:rPr lang="en-US" sz="1800" dirty="0" smtClean="0"/>
              <a:t>Langerhans are </a:t>
            </a:r>
            <a:r>
              <a:rPr lang="en-US" sz="1800" dirty="0"/>
              <a:t>preserved and constitute a relatively greater </a:t>
            </a:r>
            <a:r>
              <a:rPr lang="en-US" sz="1800" dirty="0" smtClean="0"/>
              <a:t>proportion of </a:t>
            </a:r>
            <a:r>
              <a:rPr lang="en-US" sz="1800" dirty="0"/>
              <a:t>the pancreatic tissue. Hyperplasia of islet cells is also seen. </a:t>
            </a:r>
            <a:r>
              <a:rPr lang="en-US" sz="1800" dirty="0" smtClean="0"/>
              <a:t>The sizes </a:t>
            </a:r>
            <a:r>
              <a:rPr lang="en-US" sz="1800" dirty="0"/>
              <a:t>and number of nerves are increased, but the protective </a:t>
            </a:r>
            <a:r>
              <a:rPr lang="en-US" sz="1800" dirty="0" err="1" smtClean="0"/>
              <a:t>perineural</a:t>
            </a:r>
            <a:r>
              <a:rPr lang="en-US" sz="1800" dirty="0" smtClean="0"/>
              <a:t>  sheath </a:t>
            </a:r>
            <a:r>
              <a:rPr lang="en-US" sz="1800" dirty="0"/>
              <a:t>is damaged, and nerves are found in proximity </a:t>
            </a:r>
            <a:r>
              <a:rPr lang="en-US" sz="1800" dirty="0" smtClean="0"/>
              <a:t>to inflammatory </a:t>
            </a:r>
            <a:r>
              <a:rPr lang="en-US" sz="1800" dirty="0"/>
              <a:t>foci. There appear to be selective increases in </a:t>
            </a:r>
            <a:r>
              <a:rPr lang="en-US" sz="1800" dirty="0" smtClean="0"/>
              <a:t>certain </a:t>
            </a:r>
            <a:r>
              <a:rPr lang="en-US" sz="1800" dirty="0" err="1" smtClean="0"/>
              <a:t>peptidergic</a:t>
            </a:r>
            <a:r>
              <a:rPr lang="en-US" sz="1800" dirty="0" smtClean="0"/>
              <a:t> </a:t>
            </a:r>
            <a:r>
              <a:rPr lang="en-US" sz="1800" dirty="0"/>
              <a:t>nerves. These histologic observations may be </a:t>
            </a:r>
            <a:r>
              <a:rPr lang="en-US" sz="1800" dirty="0" smtClean="0"/>
              <a:t>related to </a:t>
            </a:r>
            <a:r>
              <a:rPr lang="en-US" sz="1800" dirty="0"/>
              <a:t>the cause of pain in chronic </a:t>
            </a:r>
            <a:r>
              <a:rPr lang="en-US" sz="1800" dirty="0" smtClean="0"/>
              <a:t>pancreatitis</a:t>
            </a:r>
          </a:p>
        </p:txBody>
      </p:sp>
    </p:spTree>
    <p:extLst>
      <p:ext uri="{BB962C8B-B14F-4D97-AF65-F5344CB8AC3E}">
        <p14:creationId xmlns:p14="http://schemas.microsoft.com/office/powerpoint/2010/main" val="913652000"/>
      </p:ext>
    </p:extLst>
  </p:cSld>
  <p:clrMapOvr>
    <a:masterClrMapping/>
  </p:clrMapOvr>
  <p:transition spd="slow">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
            </a:r>
            <a:br>
              <a:rPr lang="en-US" smtClean="0"/>
            </a:br>
            <a:r>
              <a:rPr lang="en-US" smtClean="0"/>
              <a:t>Chronic pancreatitis</a:t>
            </a:r>
            <a:br>
              <a:rPr lang="en-US" smtClean="0"/>
            </a:br>
            <a:endParaRPr lang="en-US" smtClean="0"/>
          </a:p>
        </p:txBody>
      </p:sp>
      <p:sp>
        <p:nvSpPr>
          <p:cNvPr id="27651" name="Rectangle 3"/>
          <p:cNvSpPr>
            <a:spLocks noGrp="1" noChangeArrowheads="1"/>
          </p:cNvSpPr>
          <p:nvPr>
            <p:ph idx="1"/>
          </p:nvPr>
        </p:nvSpPr>
        <p:spPr/>
        <p:txBody>
          <a:bodyPr/>
          <a:lstStyle/>
          <a:p>
            <a:r>
              <a:rPr lang="en-US" sz="2400" dirty="0" smtClean="0"/>
              <a:t>#1- etiology is chronic </a:t>
            </a:r>
            <a:r>
              <a:rPr lang="en-US" sz="2400" dirty="0" err="1" smtClean="0"/>
              <a:t>EtOH</a:t>
            </a:r>
            <a:r>
              <a:rPr lang="en-US" sz="2400" dirty="0" smtClean="0"/>
              <a:t> abuse (90%)</a:t>
            </a:r>
          </a:p>
          <a:p>
            <a:endParaRPr lang="en-US" sz="2400" dirty="0" smtClean="0"/>
          </a:p>
          <a:p>
            <a:r>
              <a:rPr lang="en-US" sz="2400" dirty="0" smtClean="0"/>
              <a:t>Gallstones</a:t>
            </a:r>
          </a:p>
          <a:p>
            <a:r>
              <a:rPr lang="en-US" sz="2400" dirty="0" smtClean="0"/>
              <a:t>Hyperparathyroidism</a:t>
            </a:r>
          </a:p>
          <a:p>
            <a:r>
              <a:rPr lang="en-US" sz="2400" dirty="0" smtClean="0"/>
              <a:t>Congenital malformation</a:t>
            </a:r>
          </a:p>
          <a:p>
            <a:r>
              <a:rPr lang="en-US" sz="2400" dirty="0" smtClean="0"/>
              <a:t>(pancreas </a:t>
            </a:r>
            <a:r>
              <a:rPr lang="en-US" sz="2400" dirty="0" err="1" smtClean="0"/>
              <a:t>divisum</a:t>
            </a:r>
            <a:r>
              <a:rPr lang="en-US" sz="2400" dirty="0" smtClean="0"/>
              <a:t>)</a:t>
            </a:r>
          </a:p>
          <a:p>
            <a:r>
              <a:rPr lang="en-US" sz="2400" dirty="0" smtClean="0"/>
              <a:t>Idiopathic</a:t>
            </a:r>
          </a:p>
          <a:p>
            <a:endParaRPr lang="en-US" sz="2400" dirty="0" smtClean="0"/>
          </a:p>
          <a:p>
            <a:pPr lvl="2"/>
            <a:r>
              <a:rPr lang="en-US" dirty="0" smtClean="0"/>
              <a:t>MRCP of pancreas</a:t>
            </a:r>
          </a:p>
          <a:p>
            <a:pPr lvl="2"/>
            <a:r>
              <a:rPr lang="en-US" dirty="0" smtClean="0"/>
              <a:t>     </a:t>
            </a:r>
            <a:r>
              <a:rPr lang="en-US" dirty="0" err="1" smtClean="0"/>
              <a:t>divisum</a:t>
            </a:r>
            <a:endParaRPr lang="en-US" dirty="0" smtClean="0"/>
          </a:p>
          <a:p>
            <a:endParaRPr lang="en-US" sz="2400" dirty="0" smtClean="0"/>
          </a:p>
        </p:txBody>
      </p:sp>
      <p:pic>
        <p:nvPicPr>
          <p:cNvPr id="27652" name="Picture 6" descr=" ">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4384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5055749"/>
      </p:ext>
    </p:extLst>
  </p:cSld>
  <p:clrMapOvr>
    <a:masterClrMapping/>
  </p:clrMapOvr>
  <p:transition spd="slow">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Presentations </a:t>
            </a:r>
            <a:endParaRPr lang="ar-IQ" dirty="0"/>
          </a:p>
        </p:txBody>
      </p:sp>
      <p:sp>
        <p:nvSpPr>
          <p:cNvPr id="3" name="عنصر نائب للمحتوى 2"/>
          <p:cNvSpPr>
            <a:spLocks noGrp="1"/>
          </p:cNvSpPr>
          <p:nvPr>
            <p:ph idx="1"/>
          </p:nvPr>
        </p:nvSpPr>
        <p:spPr/>
        <p:txBody>
          <a:bodyPr/>
          <a:lstStyle/>
          <a:p>
            <a:r>
              <a:rPr lang="en-US" dirty="0" smtClean="0"/>
              <a:t>Pain .</a:t>
            </a:r>
            <a:r>
              <a:rPr lang="en-US" dirty="0"/>
              <a:t>Why? Persistent, recurrent episodes of severe pain</a:t>
            </a:r>
          </a:p>
          <a:p>
            <a:r>
              <a:rPr lang="en-US" dirty="0"/>
              <a:t>Anorexia, nausea</a:t>
            </a:r>
          </a:p>
          <a:p>
            <a:r>
              <a:rPr lang="en-US" dirty="0"/>
              <a:t>Constipation, flatulence</a:t>
            </a:r>
          </a:p>
          <a:p>
            <a:r>
              <a:rPr lang="en-US" dirty="0" err="1"/>
              <a:t>Steatorrhea</a:t>
            </a:r>
            <a:endParaRPr lang="en-US" dirty="0"/>
          </a:p>
          <a:p>
            <a:r>
              <a:rPr lang="en-US" dirty="0"/>
              <a:t>Diabetes</a:t>
            </a:r>
            <a:endParaRPr lang="ar-IQ" dirty="0"/>
          </a:p>
        </p:txBody>
      </p:sp>
    </p:spTree>
    <p:extLst>
      <p:ext uri="{BB962C8B-B14F-4D97-AF65-F5344CB8AC3E}">
        <p14:creationId xmlns:p14="http://schemas.microsoft.com/office/powerpoint/2010/main" val="343402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pancreatitis</a:t>
            </a:r>
            <a:endParaRPr lang="ar-IQ"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1475656" y="1268760"/>
            <a:ext cx="6912768" cy="4104456"/>
          </a:xfrm>
        </p:spPr>
      </p:pic>
    </p:spTree>
    <p:extLst>
      <p:ext uri="{BB962C8B-B14F-4D97-AF65-F5344CB8AC3E}">
        <p14:creationId xmlns:p14="http://schemas.microsoft.com/office/powerpoint/2010/main" val="2544454897"/>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Evaluation</a:t>
            </a:r>
          </a:p>
        </p:txBody>
      </p:sp>
      <p:sp>
        <p:nvSpPr>
          <p:cNvPr id="28675" name="Rectangle 3"/>
          <p:cNvSpPr>
            <a:spLocks noGrp="1" noChangeArrowheads="1"/>
          </p:cNvSpPr>
          <p:nvPr>
            <p:ph idx="1"/>
          </p:nvPr>
        </p:nvSpPr>
        <p:spPr/>
        <p:txBody>
          <a:bodyPr/>
          <a:lstStyle/>
          <a:p>
            <a:r>
              <a:rPr lang="en-US" dirty="0" smtClean="0">
                <a:sym typeface="Symbol" pitchFamily="18" charset="2"/>
              </a:rPr>
              <a:t> or normal amylase and lipase</a:t>
            </a:r>
            <a:endParaRPr lang="en-US" dirty="0" smtClean="0"/>
          </a:p>
          <a:p>
            <a:r>
              <a:rPr lang="en-US" dirty="0" smtClean="0"/>
              <a:t>Plain AXR / CT may show calcified pancreas</a:t>
            </a:r>
          </a:p>
        </p:txBody>
      </p:sp>
    </p:spTree>
    <p:extLst>
      <p:ext uri="{BB962C8B-B14F-4D97-AF65-F5344CB8AC3E}">
        <p14:creationId xmlns:p14="http://schemas.microsoft.com/office/powerpoint/2010/main" val="3540828079"/>
      </p:ext>
    </p:extLst>
  </p:cSld>
  <p:clrMapOvr>
    <a:masterClrMapping/>
  </p:clrMapOvr>
  <p:transition spd="slow">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CT - chronic pancreatitis</a:t>
            </a:r>
          </a:p>
        </p:txBody>
      </p:sp>
      <p:sp>
        <p:nvSpPr>
          <p:cNvPr id="3" name="عنصر نائب للمحتوى 2"/>
          <p:cNvSpPr>
            <a:spLocks noGrp="1"/>
          </p:cNvSpPr>
          <p:nvPr>
            <p:ph idx="1"/>
          </p:nvPr>
        </p:nvSpPr>
        <p:spPr/>
        <p:txBody>
          <a:bodyPr/>
          <a:lstStyle/>
          <a:p>
            <a:endParaRPr lang="ar-IQ"/>
          </a:p>
        </p:txBody>
      </p:sp>
      <p:pic>
        <p:nvPicPr>
          <p:cNvPr id="29700" name="Picture 9" descr="chronicpancreati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05000"/>
            <a:ext cx="586740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82911"/>
      </p:ext>
    </p:extLst>
  </p:cSld>
  <p:clrMapOvr>
    <a:masterClrMapping/>
  </p:clrMapOvr>
  <p:transition spd="slow">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Complications</a:t>
            </a:r>
          </a:p>
        </p:txBody>
      </p:sp>
      <p:sp>
        <p:nvSpPr>
          <p:cNvPr id="30723" name="Rectangle 3"/>
          <p:cNvSpPr>
            <a:spLocks noGrp="1" noChangeArrowheads="1"/>
          </p:cNvSpPr>
          <p:nvPr>
            <p:ph idx="1"/>
          </p:nvPr>
        </p:nvSpPr>
        <p:spPr/>
        <p:txBody>
          <a:bodyPr/>
          <a:lstStyle/>
          <a:p>
            <a:r>
              <a:rPr lang="en-US" smtClean="0"/>
              <a:t>Exocrine insufficiency typically manifests as weight loss and steatorrhea</a:t>
            </a:r>
          </a:p>
          <a:p>
            <a:pPr lvl="1"/>
            <a:r>
              <a:rPr lang="en-US" smtClean="0"/>
              <a:t>If steatorrhea present, a trypsinogen level &lt; 10 is diagnostic for chronic pancreatitis</a:t>
            </a:r>
          </a:p>
          <a:p>
            <a:pPr lvl="1"/>
            <a:r>
              <a:rPr lang="en-US" smtClean="0"/>
              <a:t>Manage with low-fat diet and pancreatic enzyme supplements (Pancrease, Creon)</a:t>
            </a:r>
          </a:p>
          <a:p>
            <a:r>
              <a:rPr lang="en-US" smtClean="0"/>
              <a:t>Endocrine insufficiency may result from islet cell destruction which leads to diabetes</a:t>
            </a:r>
          </a:p>
        </p:txBody>
      </p:sp>
    </p:spTree>
    <p:extLst>
      <p:ext uri="{BB962C8B-B14F-4D97-AF65-F5344CB8AC3E}">
        <p14:creationId xmlns:p14="http://schemas.microsoft.com/office/powerpoint/2010/main" val="1327491687"/>
      </p:ext>
    </p:extLst>
  </p:cSld>
  <p:clrMapOvr>
    <a:masterClrMapping/>
  </p:clrMapOvr>
  <p:transition spd="slow">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management</a:t>
            </a:r>
            <a:endParaRPr lang="ar-IQ" dirty="0"/>
          </a:p>
        </p:txBody>
      </p:sp>
      <p:sp>
        <p:nvSpPr>
          <p:cNvPr id="3" name="عنصر نائب للمحتوى 2"/>
          <p:cNvSpPr>
            <a:spLocks noGrp="1"/>
          </p:cNvSpPr>
          <p:nvPr>
            <p:ph idx="1"/>
          </p:nvPr>
        </p:nvSpPr>
        <p:spPr/>
        <p:txBody>
          <a:bodyPr/>
          <a:lstStyle/>
          <a:p>
            <a:r>
              <a:rPr lang="en-US" sz="2800" dirty="0" smtClean="0"/>
              <a:t>No cure . Symptomatic treatment. </a:t>
            </a:r>
          </a:p>
          <a:p>
            <a:r>
              <a:rPr lang="en-US" sz="2800" dirty="0" smtClean="0"/>
              <a:t>Alcohol  </a:t>
            </a:r>
            <a:r>
              <a:rPr lang="en-US" sz="2800" dirty="0"/>
              <a:t>cessation may improve pain</a:t>
            </a:r>
          </a:p>
          <a:p>
            <a:r>
              <a:rPr lang="en-US" sz="2800" dirty="0" smtClean="0"/>
              <a:t>Pain </a:t>
            </a:r>
            <a:r>
              <a:rPr lang="en-US" sz="2800" dirty="0"/>
              <a:t>management </a:t>
            </a:r>
            <a:r>
              <a:rPr lang="en-US" sz="2800" dirty="0" smtClean="0"/>
              <a:t>critical but Narcotic </a:t>
            </a:r>
            <a:r>
              <a:rPr lang="en-US" sz="2800" dirty="0"/>
              <a:t>dependency is common</a:t>
            </a:r>
          </a:p>
          <a:p>
            <a:r>
              <a:rPr lang="en-US" sz="2800" dirty="0" err="1"/>
              <a:t>Steatorrhea</a:t>
            </a:r>
            <a:r>
              <a:rPr lang="en-US" sz="2800" dirty="0" smtClean="0"/>
              <a:t>: Therapy </a:t>
            </a:r>
            <a:r>
              <a:rPr lang="en-US" sz="2800" dirty="0"/>
              <a:t>involves limitation of fat intake and administration </a:t>
            </a:r>
            <a:r>
              <a:rPr lang="en-US" sz="2800" dirty="0" smtClean="0"/>
              <a:t>of adequate </a:t>
            </a:r>
            <a:r>
              <a:rPr lang="en-US" sz="2800" dirty="0"/>
              <a:t>amounts of exogenous pancreatic enzyme preparations </a:t>
            </a:r>
            <a:r>
              <a:rPr lang="en-US" sz="2800" dirty="0" smtClean="0"/>
              <a:t>to provide </a:t>
            </a:r>
            <a:r>
              <a:rPr lang="en-US" sz="2800" dirty="0"/>
              <a:t>at least 10% of normal </a:t>
            </a:r>
            <a:r>
              <a:rPr lang="en-US" sz="2800" dirty="0" err="1"/>
              <a:t>lipolytic</a:t>
            </a:r>
            <a:r>
              <a:rPr lang="en-US" sz="2800" dirty="0"/>
              <a:t> activity in the </a:t>
            </a:r>
            <a:r>
              <a:rPr lang="en-US" sz="2800" dirty="0" smtClean="0"/>
              <a:t>duodenum at </a:t>
            </a:r>
            <a:r>
              <a:rPr lang="en-US" sz="2800" dirty="0"/>
              <a:t>the time that the food substrate is present</a:t>
            </a:r>
            <a:endParaRPr lang="en-US" sz="2800" dirty="0" smtClean="0"/>
          </a:p>
          <a:p>
            <a:endParaRPr lang="ar-IQ" sz="2800" dirty="0"/>
          </a:p>
        </p:txBody>
      </p:sp>
    </p:spTree>
    <p:extLst>
      <p:ext uri="{BB962C8B-B14F-4D97-AF65-F5344CB8AC3E}">
        <p14:creationId xmlns:p14="http://schemas.microsoft.com/office/powerpoint/2010/main" val="1550714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Management. surgery </a:t>
            </a:r>
            <a:endParaRPr lang="ar-IQ" dirty="0"/>
          </a:p>
        </p:txBody>
      </p:sp>
      <p:sp>
        <p:nvSpPr>
          <p:cNvPr id="3" name="عنصر نائب للمحتوى 2"/>
          <p:cNvSpPr>
            <a:spLocks noGrp="1"/>
          </p:cNvSpPr>
          <p:nvPr>
            <p:ph idx="1"/>
          </p:nvPr>
        </p:nvSpPr>
        <p:spPr/>
        <p:txBody>
          <a:bodyPr/>
          <a:lstStyle/>
          <a:p>
            <a:r>
              <a:rPr lang="en-US" sz="2000" dirty="0">
                <a:solidFill>
                  <a:srgbClr val="FF0000"/>
                </a:solidFill>
              </a:rPr>
              <a:t>Pain</a:t>
            </a:r>
            <a:r>
              <a:rPr lang="en-US" sz="2000" dirty="0"/>
              <a:t> is the primary indication for </a:t>
            </a:r>
            <a:r>
              <a:rPr lang="en-US" sz="2000" dirty="0" smtClean="0"/>
              <a:t>surgery. </a:t>
            </a:r>
            <a:r>
              <a:rPr lang="en-US" sz="2000" dirty="0"/>
              <a:t>Selection of the best </a:t>
            </a:r>
            <a:r>
              <a:rPr lang="en-US" sz="2000" dirty="0" smtClean="0"/>
              <a:t>operation for </a:t>
            </a:r>
            <a:r>
              <a:rPr lang="en-US" sz="2000" dirty="0"/>
              <a:t>a particular patient must include consideration of the </a:t>
            </a:r>
            <a:r>
              <a:rPr lang="en-US" sz="2000" dirty="0" smtClean="0"/>
              <a:t>anatomy of </a:t>
            </a:r>
            <a:r>
              <a:rPr lang="en-US" sz="2000" dirty="0"/>
              <a:t>the gland, preexisting endocrine or exocrine dysfunction, </a:t>
            </a:r>
            <a:r>
              <a:rPr lang="en-US" sz="2000" dirty="0" smtClean="0"/>
              <a:t>compliance and </a:t>
            </a:r>
            <a:r>
              <a:rPr lang="en-US" sz="2000" dirty="0"/>
              <a:t>the rehabilitative capacity of the patient, </a:t>
            </a:r>
            <a:r>
              <a:rPr lang="en-US" sz="2000" dirty="0" smtClean="0"/>
              <a:t>postoperative endocrine </a:t>
            </a:r>
            <a:r>
              <a:rPr lang="en-US" sz="2000" dirty="0"/>
              <a:t>or exocrine deficiency, and the likelihood of </a:t>
            </a:r>
            <a:r>
              <a:rPr lang="en-US" sz="2000" dirty="0" smtClean="0"/>
              <a:t>postoperative pain </a:t>
            </a:r>
            <a:r>
              <a:rPr lang="en-US" sz="2000" dirty="0"/>
              <a:t>relief</a:t>
            </a:r>
            <a:r>
              <a:rPr lang="en-US" sz="2000" dirty="0" smtClean="0"/>
              <a:t>.</a:t>
            </a:r>
          </a:p>
          <a:p>
            <a:r>
              <a:rPr lang="en-US" sz="2000" dirty="0" smtClean="0"/>
              <a:t> </a:t>
            </a:r>
            <a:r>
              <a:rPr lang="en-US" sz="2000" dirty="0"/>
              <a:t>Patients with a dilated duct (&gt;6 mm) are </a:t>
            </a:r>
            <a:r>
              <a:rPr lang="en-US" sz="2000" dirty="0" smtClean="0"/>
              <a:t>candidates for </a:t>
            </a:r>
            <a:r>
              <a:rPr lang="en-US" sz="2000" dirty="0"/>
              <a:t>ductal drainage, with lateral </a:t>
            </a:r>
            <a:r>
              <a:rPr lang="en-US" sz="2000" dirty="0" err="1"/>
              <a:t>pancreaticojejunostomy</a:t>
            </a:r>
            <a:r>
              <a:rPr lang="en-US" sz="2000" dirty="0"/>
              <a:t> being </a:t>
            </a:r>
            <a:r>
              <a:rPr lang="en-US" sz="2000" dirty="0" smtClean="0"/>
              <a:t>the best </a:t>
            </a:r>
            <a:r>
              <a:rPr lang="en-US" sz="2000" dirty="0"/>
              <a:t>choice of these procedures. It is important to achieve </a:t>
            </a:r>
            <a:r>
              <a:rPr lang="en-US" sz="2000" dirty="0" smtClean="0"/>
              <a:t>adequate decompression </a:t>
            </a:r>
            <a:r>
              <a:rPr lang="en-US" sz="2000" dirty="0"/>
              <a:t>of the enlarged pancreatic head and </a:t>
            </a:r>
            <a:r>
              <a:rPr lang="en-US" sz="2000" dirty="0" err="1"/>
              <a:t>uncinate</a:t>
            </a:r>
            <a:endParaRPr lang="en-US" sz="2000" dirty="0"/>
          </a:p>
          <a:p>
            <a:r>
              <a:rPr lang="en-US" sz="2000" dirty="0"/>
              <a:t>process during drainage procedures</a:t>
            </a:r>
            <a:endParaRPr lang="ar-IQ" sz="2000" dirty="0"/>
          </a:p>
        </p:txBody>
      </p:sp>
    </p:spTree>
    <p:extLst>
      <p:ext uri="{BB962C8B-B14F-4D97-AF65-F5344CB8AC3E}">
        <p14:creationId xmlns:p14="http://schemas.microsoft.com/office/powerpoint/2010/main" val="2339060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Conclusion</a:t>
            </a:r>
          </a:p>
        </p:txBody>
      </p:sp>
      <p:sp>
        <p:nvSpPr>
          <p:cNvPr id="31747" name="Rectangle 3"/>
          <p:cNvSpPr>
            <a:spLocks noGrp="1" noChangeArrowheads="1"/>
          </p:cNvSpPr>
          <p:nvPr>
            <p:ph idx="1"/>
          </p:nvPr>
        </p:nvSpPr>
        <p:spPr/>
        <p:txBody>
          <a:bodyPr/>
          <a:lstStyle/>
          <a:p>
            <a:r>
              <a:rPr lang="en-US" smtClean="0"/>
              <a:t>Pancreatitis is common</a:t>
            </a:r>
          </a:p>
          <a:p>
            <a:pPr lvl="1"/>
            <a:r>
              <a:rPr lang="en-US" smtClean="0"/>
              <a:t>YOU WILL SEE IT!!!</a:t>
            </a:r>
          </a:p>
          <a:p>
            <a:r>
              <a:rPr lang="en-US" smtClean="0"/>
              <a:t>10-15% are severe =  ICU admission</a:t>
            </a:r>
          </a:p>
          <a:p>
            <a:pPr lvl="1"/>
            <a:r>
              <a:rPr lang="en-US" smtClean="0"/>
              <a:t>Mortality may approach 50% in severe cases</a:t>
            </a:r>
          </a:p>
          <a:p>
            <a:pPr lvl="2"/>
            <a:r>
              <a:rPr lang="en-US" smtClean="0"/>
              <a:t>These are the cases where knowing future complications would be great (ie finding a marker that correlates with severity…and that’s what the clinical researchers are attempting to do)</a:t>
            </a:r>
          </a:p>
          <a:p>
            <a:pPr lvl="2"/>
            <a:endParaRPr lang="en-US" smtClean="0"/>
          </a:p>
        </p:txBody>
      </p:sp>
    </p:spTree>
    <p:extLst>
      <p:ext uri="{BB962C8B-B14F-4D97-AF65-F5344CB8AC3E}">
        <p14:creationId xmlns:p14="http://schemas.microsoft.com/office/powerpoint/2010/main" val="2002925316"/>
      </p:ext>
    </p:extLst>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Suggested questions????</a:t>
            </a:r>
            <a:endParaRPr lang="ar-IQ" dirty="0"/>
          </a:p>
        </p:txBody>
      </p:sp>
      <p:sp>
        <p:nvSpPr>
          <p:cNvPr id="3" name="عنصر نائب للمحتوى 2"/>
          <p:cNvSpPr>
            <a:spLocks noGrp="1"/>
          </p:cNvSpPr>
          <p:nvPr>
            <p:ph sz="quarter" idx="13"/>
          </p:nvPr>
        </p:nvSpPr>
        <p:spPr/>
        <p:txBody>
          <a:bodyPr>
            <a:normAutofit/>
          </a:bodyPr>
          <a:lstStyle/>
          <a:p>
            <a:pPr algn="l" rtl="0"/>
            <a:r>
              <a:rPr lang="en-US" sz="2800" dirty="0" smtClean="0"/>
              <a:t>The aims in investigating patients with suspected acute pancreatitis.</a:t>
            </a:r>
          </a:p>
          <a:p>
            <a:pPr algn="l" rtl="0"/>
            <a:r>
              <a:rPr lang="en-US" sz="2800" dirty="0" smtClean="0"/>
              <a:t>Enumerates three therapeutic differences  between the management of  mild and severe forms of acute pancreatitis .</a:t>
            </a:r>
          </a:p>
          <a:p>
            <a:pPr algn="l" rtl="0"/>
            <a:r>
              <a:rPr lang="en-US" sz="2800" dirty="0" smtClean="0"/>
              <a:t>Causes of renal failure in acute pancreatitis.  </a:t>
            </a:r>
            <a:endParaRPr lang="ar-IQ" sz="2800" dirty="0"/>
          </a:p>
        </p:txBody>
      </p:sp>
    </p:spTree>
    <p:extLst>
      <p:ext uri="{BB962C8B-B14F-4D97-AF65-F5344CB8AC3E}">
        <p14:creationId xmlns:p14="http://schemas.microsoft.com/office/powerpoint/2010/main" val="25652766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Clinical presentation</a:t>
            </a:r>
            <a:endParaRPr lang="ar-IQ" dirty="0"/>
          </a:p>
        </p:txBody>
      </p:sp>
      <p:sp>
        <p:nvSpPr>
          <p:cNvPr id="3" name="عنصر نائب للمحتوى 2"/>
          <p:cNvSpPr>
            <a:spLocks noGrp="1"/>
          </p:cNvSpPr>
          <p:nvPr>
            <p:ph sz="quarter" idx="13"/>
          </p:nvPr>
        </p:nvSpPr>
        <p:spPr/>
        <p:txBody>
          <a:bodyPr>
            <a:noAutofit/>
          </a:bodyPr>
          <a:lstStyle/>
          <a:p>
            <a:pPr algn="l" rtl="0"/>
            <a:r>
              <a:rPr lang="en-US" sz="2400" dirty="0" smtClean="0"/>
              <a:t>Pain is the cardinal symptom. </a:t>
            </a:r>
          </a:p>
          <a:p>
            <a:pPr algn="l" rtl="0"/>
            <a:r>
              <a:rPr lang="en-US" sz="2400" dirty="0" smtClean="0"/>
              <a:t> develops quickly, reaching maximum intensity within minutes  and persists for hours or even days. </a:t>
            </a:r>
          </a:p>
          <a:p>
            <a:pPr algn="l" rtl="0"/>
            <a:r>
              <a:rPr lang="en-US" sz="2400" dirty="0" smtClean="0"/>
              <a:t>The pain is frequently severe, constant and refractory to the usual doses of analgesics. Pain is usually experienced first in the epigastrium but may be localized to either upper quadrant or felt diffusely throughout the abdomen. </a:t>
            </a:r>
          </a:p>
          <a:p>
            <a:pPr algn="l" rtl="0"/>
            <a:r>
              <a:rPr lang="en-US" sz="2400" dirty="0" smtClean="0"/>
              <a:t>There is radiation to the back in about 50 per cent of patients, and some patients may gain relief by sitting or leaning forwards.</a:t>
            </a:r>
          </a:p>
          <a:p>
            <a:pPr algn="l" rtl="0"/>
            <a:r>
              <a:rPr lang="en-US" sz="2400" dirty="0" smtClean="0"/>
              <a:t> In fact, acute pancreatitis can mimic most causes of the acute abdomen</a:t>
            </a:r>
            <a:endParaRPr lang="ar-IQ" sz="2400" dirty="0"/>
          </a:p>
        </p:txBody>
      </p:sp>
    </p:spTree>
    <p:extLst>
      <p:ext uri="{BB962C8B-B14F-4D97-AF65-F5344CB8AC3E}">
        <p14:creationId xmlns:p14="http://schemas.microsoft.com/office/powerpoint/2010/main" val="259594472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Cont-</a:t>
            </a:r>
            <a:endParaRPr lang="ar-IQ" dirty="0"/>
          </a:p>
        </p:txBody>
      </p:sp>
      <p:sp>
        <p:nvSpPr>
          <p:cNvPr id="3" name="عنصر نائب للمحتوى 2"/>
          <p:cNvSpPr>
            <a:spLocks noGrp="1"/>
          </p:cNvSpPr>
          <p:nvPr>
            <p:ph sz="quarter" idx="13"/>
          </p:nvPr>
        </p:nvSpPr>
        <p:spPr/>
        <p:txBody>
          <a:bodyPr>
            <a:noAutofit/>
          </a:bodyPr>
          <a:lstStyle/>
          <a:p>
            <a:pPr algn="l" rtl="0"/>
            <a:r>
              <a:rPr lang="en-US" sz="2800" dirty="0" smtClean="0"/>
              <a:t>Nausea, repeated vomiting and retching</a:t>
            </a:r>
          </a:p>
          <a:p>
            <a:pPr algn="l" rtl="0"/>
            <a:r>
              <a:rPr lang="en-US" sz="2800" dirty="0" smtClean="0"/>
              <a:t>Why ? Hiccough. </a:t>
            </a:r>
          </a:p>
          <a:p>
            <a:pPr algn="l" rtl="0"/>
            <a:r>
              <a:rPr lang="en-US" sz="2800" dirty="0" smtClean="0"/>
              <a:t>on examination: the appearance may be that of a patient who is well or, at the other extreme, one who is gravely ill with profound shock, toxicity and confusion.</a:t>
            </a:r>
          </a:p>
          <a:p>
            <a:pPr algn="l" rtl="0"/>
            <a:r>
              <a:rPr lang="en-US" sz="2800" dirty="0" smtClean="0"/>
              <a:t> Tachypnea is common, tachycardia is usual, and hypotension may be present. The body temperature is often normal or even subnormal, but frequently rises as inflammation develops  </a:t>
            </a:r>
            <a:endParaRPr lang="ar-IQ" sz="2800" dirty="0"/>
          </a:p>
        </p:txBody>
      </p:sp>
    </p:spTree>
    <p:extLst>
      <p:ext uri="{BB962C8B-B14F-4D97-AF65-F5344CB8AC3E}">
        <p14:creationId xmlns:p14="http://schemas.microsoft.com/office/powerpoint/2010/main" val="1570772374"/>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noAutofit/>
          </a:bodyPr>
          <a:lstStyle/>
          <a:p>
            <a:pPr algn="l" rtl="0"/>
            <a:r>
              <a:rPr lang="en-US" sz="2000" dirty="0" smtClean="0"/>
              <a:t>Mild icterus can be caused by biliary obstruction in gallstone pancreatitis, and an acute swinging pyrexia suggests cholangitis. Bleeding into the facial planes can produce bluish discoloration of the flanks (Grey Turner’s sign) or umbilicus (Cullen’s sign)</a:t>
            </a:r>
          </a:p>
          <a:p>
            <a:pPr algn="l" rtl="0"/>
            <a:r>
              <a:rPr lang="en-US" sz="2000" dirty="0" smtClean="0"/>
              <a:t>Subcutaneous fat necrosis may produce small, red, tender nodules on the skin of the legs.</a:t>
            </a:r>
          </a:p>
          <a:p>
            <a:pPr algn="l" rtl="0"/>
            <a:r>
              <a:rPr lang="en-US" sz="2000" dirty="0" smtClean="0"/>
              <a:t>Abdominal examination may reveal distension due to ileus or, more rarely, ascites with shifting dullness. A mass can develop in the epigastrium due to inflammation. There is usually muscle guarding in the upper abdomen, although marked rigidity is unusual. A pleural effusion is present in 10–20 per cent of patients. Pulmonary </a:t>
            </a:r>
            <a:r>
              <a:rPr lang="en-US" sz="2000" dirty="0" err="1" smtClean="0"/>
              <a:t>oedema</a:t>
            </a:r>
            <a:r>
              <a:rPr lang="en-US" sz="2000" dirty="0" smtClean="0"/>
              <a:t> and pneumonitis are also described and may give rise to the differential diagnosis of pneumonia or myocardial infarction. The patient may be confused and exhibit</a:t>
            </a:r>
          </a:p>
          <a:p>
            <a:pPr algn="l" rtl="0"/>
            <a:r>
              <a:rPr lang="en-US" sz="2000" dirty="0" smtClean="0"/>
              <a:t>the signs of metabolic derangement together with </a:t>
            </a:r>
            <a:r>
              <a:rPr lang="en-US" sz="2000" dirty="0" err="1" smtClean="0"/>
              <a:t>hypoxaemia</a:t>
            </a:r>
            <a:r>
              <a:rPr lang="en-US" sz="2000" dirty="0" smtClean="0"/>
              <a:t>.</a:t>
            </a:r>
            <a:endParaRPr lang="ar-IQ" sz="2000" dirty="0"/>
          </a:p>
        </p:txBody>
      </p:sp>
    </p:spTree>
    <p:extLst>
      <p:ext uri="{BB962C8B-B14F-4D97-AF65-F5344CB8AC3E}">
        <p14:creationId xmlns:p14="http://schemas.microsoft.com/office/powerpoint/2010/main" val="4273840712"/>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sp>
        <p:nvSpPr>
          <p:cNvPr id="9219" name="Rectangle 3"/>
          <p:cNvSpPr>
            <a:spLocks noGrp="1" noChangeArrowheads="1"/>
          </p:cNvSpPr>
          <p:nvPr>
            <p:ph type="body" sz="half" idx="1"/>
          </p:nvPr>
        </p:nvSpPr>
        <p:spPr/>
        <p:txBody>
          <a:bodyPr/>
          <a:lstStyle/>
          <a:p>
            <a:r>
              <a:rPr lang="en-US" smtClean="0"/>
              <a:t>Grey Turner sign</a:t>
            </a:r>
          </a:p>
        </p:txBody>
      </p:sp>
      <p:sp>
        <p:nvSpPr>
          <p:cNvPr id="9220" name="Rectangle 4"/>
          <p:cNvSpPr>
            <a:spLocks noGrp="1" noChangeArrowheads="1"/>
          </p:cNvSpPr>
          <p:nvPr>
            <p:ph type="body" sz="half" idx="2"/>
          </p:nvPr>
        </p:nvSpPr>
        <p:spPr/>
        <p:txBody>
          <a:bodyPr/>
          <a:lstStyle/>
          <a:p>
            <a:r>
              <a:rPr lang="en-US" smtClean="0"/>
              <a:t>Cullen’s sign</a:t>
            </a:r>
          </a:p>
        </p:txBody>
      </p:sp>
      <p:pic>
        <p:nvPicPr>
          <p:cNvPr id="9221" name="Picture 5" descr="loadBin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12988"/>
            <a:ext cx="2693988" cy="454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loadBinar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514600"/>
            <a:ext cx="48641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5001635"/>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Differential</a:t>
            </a:r>
          </a:p>
        </p:txBody>
      </p:sp>
      <p:sp>
        <p:nvSpPr>
          <p:cNvPr id="10243" name="Rectangle 3"/>
          <p:cNvSpPr>
            <a:spLocks noGrp="1" noChangeArrowheads="1"/>
          </p:cNvSpPr>
          <p:nvPr>
            <p:ph type="body" idx="1"/>
          </p:nvPr>
        </p:nvSpPr>
        <p:spPr/>
        <p:txBody>
          <a:bodyPr/>
          <a:lstStyle/>
          <a:p>
            <a:r>
              <a:rPr lang="en-US" smtClean="0"/>
              <a:t>Not all inclusive, but may include:</a:t>
            </a:r>
          </a:p>
          <a:p>
            <a:pPr lvl="1"/>
            <a:r>
              <a:rPr lang="en-US" smtClean="0"/>
              <a:t>Biliary disease</a:t>
            </a:r>
          </a:p>
          <a:p>
            <a:pPr lvl="1"/>
            <a:r>
              <a:rPr lang="en-US" smtClean="0"/>
              <a:t>Intestinal obstruction</a:t>
            </a:r>
          </a:p>
          <a:p>
            <a:pPr lvl="1"/>
            <a:r>
              <a:rPr lang="en-US" smtClean="0"/>
              <a:t>Mesenteric Ischemia</a:t>
            </a:r>
          </a:p>
          <a:p>
            <a:pPr lvl="1"/>
            <a:r>
              <a:rPr lang="en-US" smtClean="0"/>
              <a:t>MI (inferior)</a:t>
            </a:r>
          </a:p>
          <a:p>
            <a:pPr lvl="1"/>
            <a:r>
              <a:rPr lang="en-US" smtClean="0"/>
              <a:t>AAA ( abdominal aortic aneurism) </a:t>
            </a:r>
          </a:p>
          <a:p>
            <a:pPr lvl="1"/>
            <a:r>
              <a:rPr lang="en-US" smtClean="0"/>
              <a:t>Distal aortic dissection</a:t>
            </a:r>
          </a:p>
          <a:p>
            <a:pPr lvl="1"/>
            <a:r>
              <a:rPr lang="en-US" smtClean="0"/>
              <a:t>PUD</a:t>
            </a:r>
            <a:endParaRPr lang="en-US" dirty="0" smtClean="0"/>
          </a:p>
        </p:txBody>
      </p:sp>
    </p:spTree>
    <p:extLst>
      <p:ext uri="{BB962C8B-B14F-4D97-AF65-F5344CB8AC3E}">
        <p14:creationId xmlns:p14="http://schemas.microsoft.com/office/powerpoint/2010/main" val="545717946"/>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Evaluation</a:t>
            </a:r>
          </a:p>
        </p:txBody>
      </p:sp>
      <p:sp>
        <p:nvSpPr>
          <p:cNvPr id="11267" name="Rectangle 3"/>
          <p:cNvSpPr>
            <a:spLocks noGrp="1" noChangeArrowheads="1"/>
          </p:cNvSpPr>
          <p:nvPr>
            <p:ph idx="1"/>
          </p:nvPr>
        </p:nvSpPr>
        <p:spPr/>
        <p:txBody>
          <a:bodyPr/>
          <a:lstStyle/>
          <a:p>
            <a:r>
              <a:rPr lang="en-US" sz="2400" dirty="0" smtClean="0">
                <a:sym typeface="Symbol" pitchFamily="18" charset="2"/>
              </a:rPr>
              <a:t> amylase…Nonspecific !!!</a:t>
            </a:r>
          </a:p>
          <a:p>
            <a:pPr lvl="1"/>
            <a:r>
              <a:rPr lang="en-US" sz="2400" dirty="0" smtClean="0">
                <a:sym typeface="Symbol" pitchFamily="18" charset="2"/>
              </a:rPr>
              <a:t>Amylase levels &gt; 3x normal very suggestive of pancreatitis</a:t>
            </a:r>
          </a:p>
          <a:p>
            <a:pPr lvl="2"/>
            <a:r>
              <a:rPr lang="en-US" dirty="0" smtClean="0">
                <a:sym typeface="Symbol" pitchFamily="18" charset="2"/>
              </a:rPr>
              <a:t>May be normal in chronic pancreatitis!!!</a:t>
            </a:r>
          </a:p>
          <a:p>
            <a:pPr lvl="1"/>
            <a:r>
              <a:rPr lang="en-US" sz="2400" dirty="0" smtClean="0">
                <a:sym typeface="Symbol" pitchFamily="18" charset="2"/>
              </a:rPr>
              <a:t>Enzyme level  severity</a:t>
            </a:r>
          </a:p>
          <a:p>
            <a:pPr lvl="1"/>
            <a:r>
              <a:rPr lang="en-US" sz="2400" dirty="0" smtClean="0">
                <a:sym typeface="Symbol" pitchFamily="18" charset="2"/>
              </a:rPr>
              <a:t>False (-): acute on chronic alcoholism ; </a:t>
            </a:r>
            <a:r>
              <a:rPr lang="en-US" sz="2400" dirty="0" err="1" smtClean="0">
                <a:sym typeface="Symbol" pitchFamily="18" charset="2"/>
              </a:rPr>
              <a:t>HyperTG</a:t>
            </a:r>
            <a:endParaRPr lang="en-US" sz="2400" dirty="0" smtClean="0">
              <a:sym typeface="Symbol" pitchFamily="18" charset="2"/>
            </a:endParaRPr>
          </a:p>
          <a:p>
            <a:pPr lvl="1"/>
            <a:r>
              <a:rPr lang="en-US" sz="2400" dirty="0" smtClean="0">
                <a:sym typeface="Symbol" pitchFamily="18" charset="2"/>
              </a:rPr>
              <a:t>False (+): renal failure, other abdominal or salivary gland process, </a:t>
            </a:r>
            <a:r>
              <a:rPr lang="en-US" sz="2400" dirty="0" err="1" smtClean="0">
                <a:sym typeface="Symbol" pitchFamily="18" charset="2"/>
              </a:rPr>
              <a:t>acidemia</a:t>
            </a:r>
            <a:endParaRPr lang="en-US" sz="2400" dirty="0" smtClean="0">
              <a:sym typeface="Symbol" pitchFamily="18" charset="2"/>
            </a:endParaRPr>
          </a:p>
          <a:p>
            <a:r>
              <a:rPr lang="en-US" sz="2400" dirty="0" smtClean="0">
                <a:sym typeface="Symbol" pitchFamily="18" charset="2"/>
              </a:rPr>
              <a:t> lipase</a:t>
            </a:r>
          </a:p>
          <a:p>
            <a:pPr lvl="1"/>
            <a:r>
              <a:rPr lang="en-US" sz="2400" dirty="0" smtClean="0">
                <a:sym typeface="Symbol" pitchFamily="18" charset="2"/>
              </a:rPr>
              <a:t>More sensitive &amp; specific than amylase</a:t>
            </a:r>
          </a:p>
        </p:txBody>
      </p:sp>
    </p:spTree>
    <p:extLst>
      <p:ext uri="{BB962C8B-B14F-4D97-AF65-F5344CB8AC3E}">
        <p14:creationId xmlns:p14="http://schemas.microsoft.com/office/powerpoint/2010/main" val="124727051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Candybar">
  <a:themeElements>
    <a:clrScheme name="Candybar 3">
      <a:dk1>
        <a:srgbClr val="000000"/>
      </a:dk1>
      <a:lt1>
        <a:srgbClr val="FFFFFF"/>
      </a:lt1>
      <a:dk2>
        <a:srgbClr val="FFFFFF"/>
      </a:dk2>
      <a:lt2>
        <a:srgbClr val="000000"/>
      </a:lt2>
      <a:accent1>
        <a:srgbClr val="5B87F2"/>
      </a:accent1>
      <a:accent2>
        <a:srgbClr val="555555"/>
      </a:accent2>
      <a:accent3>
        <a:srgbClr val="FFFFFF"/>
      </a:accent3>
      <a:accent4>
        <a:srgbClr val="000000"/>
      </a:accent4>
      <a:accent5>
        <a:srgbClr val="B5C3F7"/>
      </a:accent5>
      <a:accent6>
        <a:srgbClr val="4C4C4C"/>
      </a:accent6>
      <a:hlink>
        <a:srgbClr val="5DA31E"/>
      </a:hlink>
      <a:folHlink>
        <a:srgbClr val="BAD41A"/>
      </a:folHlink>
    </a:clrScheme>
    <a:fontScheme name="Candyb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Candybar 1">
        <a:dk1>
          <a:srgbClr val="000000"/>
        </a:dk1>
        <a:lt1>
          <a:srgbClr val="FFFFFF"/>
        </a:lt1>
        <a:dk2>
          <a:srgbClr val="003366"/>
        </a:dk2>
        <a:lt2>
          <a:srgbClr val="AAAAAA"/>
        </a:lt2>
        <a:accent1>
          <a:srgbClr val="EEEEEE"/>
        </a:accent1>
        <a:accent2>
          <a:srgbClr val="003366"/>
        </a:accent2>
        <a:accent3>
          <a:srgbClr val="FFFFFF"/>
        </a:accent3>
        <a:accent4>
          <a:srgbClr val="000000"/>
        </a:accent4>
        <a:accent5>
          <a:srgbClr val="F5F5F5"/>
        </a:accent5>
        <a:accent6>
          <a:srgbClr val="002D5C"/>
        </a:accent6>
        <a:hlink>
          <a:srgbClr val="5B87F2"/>
        </a:hlink>
        <a:folHlink>
          <a:srgbClr val="ED181E"/>
        </a:folHlink>
      </a:clrScheme>
      <a:clrMap bg1="lt1" tx1="dk1" bg2="lt2" tx2="dk2" accent1="accent1" accent2="accent2" accent3="accent3" accent4="accent4" accent5="accent5" accent6="accent6" hlink="hlink" folHlink="folHlink"/>
    </a:extraClrScheme>
    <a:extraClrScheme>
      <a:clrScheme name="Candybar 2">
        <a:dk1>
          <a:srgbClr val="000000"/>
        </a:dk1>
        <a:lt1>
          <a:srgbClr val="FFFFFF"/>
        </a:lt1>
        <a:dk2>
          <a:srgbClr val="FFFFFF"/>
        </a:dk2>
        <a:lt2>
          <a:srgbClr val="888888"/>
        </a:lt2>
        <a:accent1>
          <a:srgbClr val="BAD41A"/>
        </a:accent1>
        <a:accent2>
          <a:srgbClr val="8154D1"/>
        </a:accent2>
        <a:accent3>
          <a:srgbClr val="FFFFFF"/>
        </a:accent3>
        <a:accent4>
          <a:srgbClr val="000000"/>
        </a:accent4>
        <a:accent5>
          <a:srgbClr val="D9E6AB"/>
        </a:accent5>
        <a:accent6>
          <a:srgbClr val="744BBD"/>
        </a:accent6>
        <a:hlink>
          <a:srgbClr val="5DA31E"/>
        </a:hlink>
        <a:folHlink>
          <a:srgbClr val="FFCC18"/>
        </a:folHlink>
      </a:clrScheme>
      <a:clrMap bg1="lt1" tx1="dk1" bg2="lt2" tx2="dk2" accent1="accent1" accent2="accent2" accent3="accent3" accent4="accent4" accent5="accent5" accent6="accent6" hlink="hlink" folHlink="folHlink"/>
    </a:extraClrScheme>
    <a:extraClrScheme>
      <a:clrScheme name="Candybar 3">
        <a:dk1>
          <a:srgbClr val="000000"/>
        </a:dk1>
        <a:lt1>
          <a:srgbClr val="FFFFFF"/>
        </a:lt1>
        <a:dk2>
          <a:srgbClr val="FFFFFF"/>
        </a:dk2>
        <a:lt2>
          <a:srgbClr val="000000"/>
        </a:lt2>
        <a:accent1>
          <a:srgbClr val="5B87F2"/>
        </a:accent1>
        <a:accent2>
          <a:srgbClr val="555555"/>
        </a:accent2>
        <a:accent3>
          <a:srgbClr val="FFFFFF"/>
        </a:accent3>
        <a:accent4>
          <a:srgbClr val="000000"/>
        </a:accent4>
        <a:accent5>
          <a:srgbClr val="B5C3F7"/>
        </a:accent5>
        <a:accent6>
          <a:srgbClr val="4C4C4C"/>
        </a:accent6>
        <a:hlink>
          <a:srgbClr val="5DA31E"/>
        </a:hlink>
        <a:folHlink>
          <a:srgbClr val="BAD41A"/>
        </a:folHlink>
      </a:clrScheme>
      <a:clrMap bg1="lt1" tx1="dk1" bg2="lt2" tx2="dk2" accent1="accent1" accent2="accent2" accent3="accent3" accent4="accent4" accent5="accent5" accent6="accent6" hlink="hlink" folHlink="folHlink"/>
    </a:extraClrScheme>
    <a:extraClrScheme>
      <a:clrScheme name="Candybar 4">
        <a:dk1>
          <a:srgbClr val="000000"/>
        </a:dk1>
        <a:lt1>
          <a:srgbClr val="FFFFFF"/>
        </a:lt1>
        <a:dk2>
          <a:srgbClr val="FFFFFF"/>
        </a:dk2>
        <a:lt2>
          <a:srgbClr val="000000"/>
        </a:lt2>
        <a:accent1>
          <a:srgbClr val="FFA8A8"/>
        </a:accent1>
        <a:accent2>
          <a:srgbClr val="FFCC18"/>
        </a:accent2>
        <a:accent3>
          <a:srgbClr val="FFFFFF"/>
        </a:accent3>
        <a:accent4>
          <a:srgbClr val="000000"/>
        </a:accent4>
        <a:accent5>
          <a:srgbClr val="FFD1D1"/>
        </a:accent5>
        <a:accent6>
          <a:srgbClr val="E7B915"/>
        </a:accent6>
        <a:hlink>
          <a:srgbClr val="6876E7"/>
        </a:hlink>
        <a:folHlink>
          <a:srgbClr val="ED181E"/>
        </a:folHlink>
      </a:clrScheme>
      <a:clrMap bg1="lt1" tx1="dk1" bg2="lt2" tx2="dk2" accent1="accent1" accent2="accent2" accent3="accent3" accent4="accent4" accent5="accent5" accent6="accent6" hlink="hlink" folHlink="folHlink"/>
    </a:extraClrScheme>
    <a:extraClrScheme>
      <a:clrScheme name="Candybar 5">
        <a:dk1>
          <a:srgbClr val="000000"/>
        </a:dk1>
        <a:lt1>
          <a:srgbClr val="FFFFFF"/>
        </a:lt1>
        <a:dk2>
          <a:srgbClr val="FFFFFF"/>
        </a:dk2>
        <a:lt2>
          <a:srgbClr val="000000"/>
        </a:lt2>
        <a:accent1>
          <a:srgbClr val="E6E658"/>
        </a:accent1>
        <a:accent2>
          <a:srgbClr val="8CBC1C"/>
        </a:accent2>
        <a:accent3>
          <a:srgbClr val="FFFFFF"/>
        </a:accent3>
        <a:accent4>
          <a:srgbClr val="000000"/>
        </a:accent4>
        <a:accent5>
          <a:srgbClr val="F0F0B4"/>
        </a:accent5>
        <a:accent6>
          <a:srgbClr val="7EAA18"/>
        </a:accent6>
        <a:hlink>
          <a:srgbClr val="6876E7"/>
        </a:hlink>
        <a:folHlink>
          <a:srgbClr val="5FBD71"/>
        </a:folHlink>
      </a:clrScheme>
      <a:clrMap bg1="lt1" tx1="dk1" bg2="lt2" tx2="dk2" accent1="accent1" accent2="accent2" accent3="accent3" accent4="accent4" accent5="accent5" accent6="accent6" hlink="hlink" folHlink="folHlink"/>
    </a:extraClrScheme>
    <a:extraClrScheme>
      <a:clrScheme name="Candybar 6">
        <a:dk1>
          <a:srgbClr val="000000"/>
        </a:dk1>
        <a:lt1>
          <a:srgbClr val="FFFFFF"/>
        </a:lt1>
        <a:dk2>
          <a:srgbClr val="EBE3F8"/>
        </a:dk2>
        <a:lt2>
          <a:srgbClr val="000000"/>
        </a:lt2>
        <a:accent1>
          <a:srgbClr val="5918BB"/>
        </a:accent1>
        <a:accent2>
          <a:srgbClr val="8154D1"/>
        </a:accent2>
        <a:accent3>
          <a:srgbClr val="FFFFFF"/>
        </a:accent3>
        <a:accent4>
          <a:srgbClr val="000000"/>
        </a:accent4>
        <a:accent5>
          <a:srgbClr val="B5ABDA"/>
        </a:accent5>
        <a:accent6>
          <a:srgbClr val="744BBD"/>
        </a:accent6>
        <a:hlink>
          <a:srgbClr val="DC54AD"/>
        </a:hlink>
        <a:folHlink>
          <a:srgbClr val="BAD41A"/>
        </a:folHlink>
      </a:clrScheme>
      <a:clrMap bg1="lt1" tx1="dk1" bg2="lt2" tx2="dk2" accent1="accent1" accent2="accent2" accent3="accent3" accent4="accent4" accent5="accent5" accent6="accent6" hlink="hlink" folHlink="folHlink"/>
    </a:extraClrScheme>
    <a:extraClrScheme>
      <a:clrScheme name="Candybar 7">
        <a:dk1>
          <a:srgbClr val="000000"/>
        </a:dk1>
        <a:lt1>
          <a:srgbClr val="FFFFFF"/>
        </a:lt1>
        <a:dk2>
          <a:srgbClr val="EBE3F8"/>
        </a:dk2>
        <a:lt2>
          <a:srgbClr val="000000"/>
        </a:lt2>
        <a:accent1>
          <a:srgbClr val="FF7518"/>
        </a:accent1>
        <a:accent2>
          <a:srgbClr val="888888"/>
        </a:accent2>
        <a:accent3>
          <a:srgbClr val="FFFFFF"/>
        </a:accent3>
        <a:accent4>
          <a:srgbClr val="000000"/>
        </a:accent4>
        <a:accent5>
          <a:srgbClr val="FFBDAB"/>
        </a:accent5>
        <a:accent6>
          <a:srgbClr val="7B7B7B"/>
        </a:accent6>
        <a:hlink>
          <a:srgbClr val="8CBC1C"/>
        </a:hlink>
        <a:folHlink>
          <a:srgbClr val="FFCC1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1894</Words>
  <Application>Microsoft Office PowerPoint</Application>
  <PresentationFormat>عرض على الشاشة (3:4)‏</PresentationFormat>
  <Paragraphs>222</Paragraphs>
  <Slides>36</Slides>
  <Notes>11</Notes>
  <HiddenSlides>0</HiddenSlides>
  <MMClips>0</MMClips>
  <ScaleCrop>false</ScaleCrop>
  <HeadingPairs>
    <vt:vector size="4" baseType="variant">
      <vt:variant>
        <vt:lpstr>نسق</vt:lpstr>
      </vt:variant>
      <vt:variant>
        <vt:i4>2</vt:i4>
      </vt:variant>
      <vt:variant>
        <vt:lpstr>عناوين الشرائح</vt:lpstr>
      </vt:variant>
      <vt:variant>
        <vt:i4>36</vt:i4>
      </vt:variant>
    </vt:vector>
  </HeadingPairs>
  <TitlesOfParts>
    <vt:vector size="38" baseType="lpstr">
      <vt:lpstr>أفق</vt:lpstr>
      <vt:lpstr>Candybar</vt:lpstr>
      <vt:lpstr>Acute pancreatitis</vt:lpstr>
      <vt:lpstr>classification</vt:lpstr>
      <vt:lpstr>pancreatitis</vt:lpstr>
      <vt:lpstr>Clinical presentation</vt:lpstr>
      <vt:lpstr>Cont-</vt:lpstr>
      <vt:lpstr>عرض تقديمي في PowerPoint</vt:lpstr>
      <vt:lpstr>عرض تقديمي في PowerPoint</vt:lpstr>
      <vt:lpstr>Differential</vt:lpstr>
      <vt:lpstr>Evaluation</vt:lpstr>
      <vt:lpstr>Evaluation</vt:lpstr>
      <vt:lpstr>Radiographic Evaluation </vt:lpstr>
      <vt:lpstr>CT Scan of acute pancreatitis</vt:lpstr>
      <vt:lpstr>Gall stone pancreatitis by ERCP</vt:lpstr>
      <vt:lpstr> Acute Pancreatitis </vt:lpstr>
      <vt:lpstr>Prognosis</vt:lpstr>
      <vt:lpstr>Ranson Criteria</vt:lpstr>
      <vt:lpstr>عرض تقديمي في PowerPoint</vt:lpstr>
      <vt:lpstr>عرض تقديمي في PowerPoint</vt:lpstr>
      <vt:lpstr>CT Severity Index</vt:lpstr>
      <vt:lpstr> Therapy </vt:lpstr>
      <vt:lpstr>Therapy continued</vt:lpstr>
      <vt:lpstr>summary</vt:lpstr>
      <vt:lpstr> Complications </vt:lpstr>
      <vt:lpstr>Complications continued #2</vt:lpstr>
      <vt:lpstr>Complications continued #3</vt:lpstr>
      <vt:lpstr>Prognosis</vt:lpstr>
      <vt:lpstr>Chronic pancreatitis</vt:lpstr>
      <vt:lpstr> Chronic pancreatitis </vt:lpstr>
      <vt:lpstr>Presentations </vt:lpstr>
      <vt:lpstr>Evaluation</vt:lpstr>
      <vt:lpstr>CT - chronic pancreatitis</vt:lpstr>
      <vt:lpstr>Complications</vt:lpstr>
      <vt:lpstr>management</vt:lpstr>
      <vt:lpstr>Management. surgery </vt:lpstr>
      <vt:lpstr>Conclusion</vt:lpstr>
      <vt:lpstr>Suggested questions????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pancreatitis</dc:title>
  <dc:creator>DR.Ahmed Saker 2O11</dc:creator>
  <cp:lastModifiedBy>DR.Ahmed Saker 2O11</cp:lastModifiedBy>
  <cp:revision>1</cp:revision>
  <dcterms:created xsi:type="dcterms:W3CDTF">2019-08-30T18:35:03Z</dcterms:created>
  <dcterms:modified xsi:type="dcterms:W3CDTF">2019-08-30T18:36:15Z</dcterms:modified>
</cp:coreProperties>
</file>